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256" r:id="rId2"/>
    <p:sldId id="421" r:id="rId3"/>
    <p:sldId id="438" r:id="rId4"/>
    <p:sldId id="422" r:id="rId5"/>
    <p:sldId id="439" r:id="rId6"/>
    <p:sldId id="423" r:id="rId7"/>
    <p:sldId id="424" r:id="rId8"/>
    <p:sldId id="425" r:id="rId9"/>
    <p:sldId id="426" r:id="rId10"/>
    <p:sldId id="427" r:id="rId11"/>
    <p:sldId id="428" r:id="rId12"/>
    <p:sldId id="429" r:id="rId13"/>
    <p:sldId id="430" r:id="rId14"/>
    <p:sldId id="440" r:id="rId15"/>
    <p:sldId id="434" r:id="rId16"/>
    <p:sldId id="435" r:id="rId17"/>
    <p:sldId id="436" r:id="rId18"/>
    <p:sldId id="374" r:id="rId19"/>
    <p:sldId id="372" r:id="rId20"/>
    <p:sldId id="260" r:id="rId21"/>
    <p:sldId id="261" r:id="rId22"/>
    <p:sldId id="373" r:id="rId23"/>
    <p:sldId id="386" r:id="rId24"/>
    <p:sldId id="397" r:id="rId25"/>
    <p:sldId id="387" r:id="rId26"/>
    <p:sldId id="416" r:id="rId27"/>
    <p:sldId id="418" r:id="rId28"/>
    <p:sldId id="390" r:id="rId29"/>
    <p:sldId id="295" r:id="rId30"/>
    <p:sldId id="379" r:id="rId31"/>
    <p:sldId id="376" r:id="rId32"/>
    <p:sldId id="298" r:id="rId33"/>
    <p:sldId id="419" r:id="rId34"/>
    <p:sldId id="319" r:id="rId35"/>
    <p:sldId id="420" r:id="rId36"/>
    <p:sldId id="311" r:id="rId37"/>
    <p:sldId id="312" r:id="rId38"/>
    <p:sldId id="325" r:id="rId39"/>
    <p:sldId id="313" r:id="rId40"/>
    <p:sldId id="403" r:id="rId41"/>
  </p:sldIdLst>
  <p:sldSz cx="12192000" cy="6858000"/>
  <p:notesSz cx="7023100" cy="9309100"/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anmeng Li" initials="QL" lastIdx="1" clrIdx="0">
    <p:extLst>
      <p:ext uri="{19B8F6BF-5375-455C-9EA6-DF929625EA0E}">
        <p15:presenceInfo xmlns:p15="http://schemas.microsoft.com/office/powerpoint/2012/main" userId="S-1-5-21-2808680614-1317938522-479626105-4161" providerId="AD"/>
      </p:ext>
    </p:extLst>
  </p:cmAuthor>
  <p:cmAuthor id="2" name="Karen Johnson" initials="KJ" lastIdx="11" clrIdx="1">
    <p:extLst>
      <p:ext uri="{19B8F6BF-5375-455C-9EA6-DF929625EA0E}">
        <p15:presenceInfo xmlns:p15="http://schemas.microsoft.com/office/powerpoint/2012/main" userId="S-1-5-21-2808680614-1317938522-479626105-18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920"/>
    <a:srgbClr val="FDAE63"/>
    <a:srgbClr val="FEAC69"/>
    <a:srgbClr val="ED3B48"/>
    <a:srgbClr val="D2232A"/>
    <a:srgbClr val="F05252"/>
    <a:srgbClr val="2177B6"/>
    <a:srgbClr val="848381"/>
    <a:srgbClr val="8C8681"/>
    <a:srgbClr val="747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12" autoAdjust="0"/>
    <p:restoredTop sz="96433" autoAdjust="0"/>
  </p:normalViewPr>
  <p:slideViewPr>
    <p:cSldViewPr>
      <p:cViewPr varScale="1">
        <p:scale>
          <a:sx n="83" d="100"/>
          <a:sy n="83" d="100"/>
        </p:scale>
        <p:origin x="744" y="77"/>
      </p:cViewPr>
      <p:guideLst>
        <p:guide orient="horz" pos="427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OUTHERN%20BLVD\ResTravelTime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OUTHERN%20BLVD\ResModalSpli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G:\SOUTHERN%20BLVD\RES\VEHICLE\ResVehicleAvailable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OUTHERN%20BLVD\WorkTravelTim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E:\SOUTHERN%20BLVD\WorkModalSpli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G:\SOUTHERN%20BLVD\WORK\VEHICLE\WorkVehicleAvailab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Mean Travel Time to Work (</a:t>
            </a:r>
            <a:r>
              <a:rPr lang="en-US" sz="1200" b="1"/>
              <a:t>minutes)</a:t>
            </a:r>
            <a:endParaRPr lang="en-US" sz="12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Sheet2!$A$2</c:f>
              <c:strCache>
                <c:ptCount val="1"/>
                <c:pt idx="0">
                  <c:v>Mean Travel Time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Sheet2!$B$1:$D$1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Sheet2!$B$2:$D$2</c:f>
              <c:numCache>
                <c:formatCode>0.0</c:formatCode>
                <c:ptCount val="3"/>
                <c:pt idx="0">
                  <c:v>44.508058757523209</c:v>
                </c:pt>
                <c:pt idx="1">
                  <c:v>43.533909911504097</c:v>
                </c:pt>
                <c:pt idx="2">
                  <c:v>40.28823604103318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62-429E-B0F4-B1F7F8ECDBF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100"/>
        <c:axId val="287698048"/>
        <c:axId val="194833552"/>
      </c:barChart>
      <c:catAx>
        <c:axId val="287698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833552"/>
        <c:crosses val="autoZero"/>
        <c:auto val="1"/>
        <c:lblAlgn val="ctr"/>
        <c:lblOffset val="100"/>
        <c:noMultiLvlLbl val="0"/>
      </c:catAx>
      <c:valAx>
        <c:axId val="194833552"/>
        <c:scaling>
          <c:orientation val="minMax"/>
          <c:min val="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7698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Means of Transportation to Work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Sheet2!$A$43</c:f>
              <c:strCache>
                <c:ptCount val="1"/>
                <c:pt idx="0">
                  <c:v>Drove Alone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Sheet2!$B$43:$D$43</c:f>
              <c:numCache>
                <c:formatCode>0%</c:formatCode>
                <c:ptCount val="3"/>
                <c:pt idx="0">
                  <c:v>0.14703701873177483</c:v>
                </c:pt>
                <c:pt idx="1">
                  <c:v>0.22708468671697091</c:v>
                </c:pt>
                <c:pt idx="2">
                  <c:v>0.21982364493635156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96-4F7C-A7E0-60AF9282C1E8}"/>
            </c:ext>
          </c:extLst>
        </c:ser>
        <c:ser>
          <c:idx val="1"/>
          <c:order val="1"/>
          <c:tx>
            <c:strRef>
              <c:f>Sheet2!$A$44</c:f>
              <c:strCache>
                <c:ptCount val="1"/>
                <c:pt idx="0">
                  <c:v>Carpooled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Sheet2!$B$44:$D$44</c:f>
              <c:numCache>
                <c:formatCode>0%</c:formatCode>
                <c:ptCount val="3"/>
                <c:pt idx="0">
                  <c:v>3.7858943310433463E-2</c:v>
                </c:pt>
                <c:pt idx="1">
                  <c:v>4.6437418350811319E-2</c:v>
                </c:pt>
                <c:pt idx="2">
                  <c:v>4.6232737489288474E-2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96-4F7C-A7E0-60AF9282C1E8}"/>
            </c:ext>
          </c:extLst>
        </c:ser>
        <c:ser>
          <c:idx val="2"/>
          <c:order val="2"/>
          <c:tx>
            <c:strRef>
              <c:f>Sheet2!$A$45</c:f>
              <c:strCache>
                <c:ptCount val="1"/>
                <c:pt idx="0">
                  <c:v>Bus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Sheet2!$B$45:$D$45</c:f>
              <c:numCache>
                <c:formatCode>0%</c:formatCode>
                <c:ptCount val="3"/>
                <c:pt idx="0">
                  <c:v>0.17328127316759748</c:v>
                </c:pt>
                <c:pt idx="1">
                  <c:v>0.1629360869782483</c:v>
                </c:pt>
                <c:pt idx="2">
                  <c:v>0.10877545854035009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296-4F7C-A7E0-60AF9282C1E8}"/>
            </c:ext>
          </c:extLst>
        </c:ser>
        <c:ser>
          <c:idx val="3"/>
          <c:order val="3"/>
          <c:tx>
            <c:strRef>
              <c:f>Sheet2!$A$46</c:f>
              <c:strCache>
                <c:ptCount val="1"/>
                <c:pt idx="0">
                  <c:v>Subway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Sheet2!$B$46:$D$46</c:f>
              <c:numCache>
                <c:formatCode>0%</c:formatCode>
                <c:ptCount val="3"/>
                <c:pt idx="0">
                  <c:v>0.50610388968516784</c:v>
                </c:pt>
                <c:pt idx="1">
                  <c:v>0.41252917954611973</c:v>
                </c:pt>
                <c:pt idx="2">
                  <c:v>0.43616112386277045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296-4F7C-A7E0-60AF9282C1E8}"/>
            </c:ext>
          </c:extLst>
        </c:ser>
        <c:ser>
          <c:idx val="4"/>
          <c:order val="4"/>
          <c:tx>
            <c:strRef>
              <c:f>Sheet2!$A$47</c:f>
              <c:strCache>
                <c:ptCount val="1"/>
                <c:pt idx="0">
                  <c:v>Walked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Sheet2!$B$47:$D$47</c:f>
              <c:numCache>
                <c:formatCode>0%</c:formatCode>
                <c:ptCount val="3"/>
                <c:pt idx="0">
                  <c:v>6.7216922848811353E-2</c:v>
                </c:pt>
                <c:pt idx="1">
                  <c:v>7.612559876071702E-2</c:v>
                </c:pt>
                <c:pt idx="2">
                  <c:v>0.10037988231881337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296-4F7C-A7E0-60AF9282C1E8}"/>
            </c:ext>
          </c:extLst>
        </c:ser>
        <c:ser>
          <c:idx val="5"/>
          <c:order val="5"/>
          <c:tx>
            <c:strRef>
              <c:f>Sheet2!$A$48</c:f>
              <c:strCache>
                <c:ptCount val="1"/>
                <c:pt idx="0">
                  <c:v>Worked at Home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Sheet2!$B$48:$D$48</c:f>
              <c:numCache>
                <c:formatCode>0%</c:formatCode>
                <c:ptCount val="3"/>
                <c:pt idx="0">
                  <c:v>3.0988978401621115E-2</c:v>
                </c:pt>
                <c:pt idx="1">
                  <c:v>3.1790535475903228E-2</c:v>
                </c:pt>
                <c:pt idx="2">
                  <c:v>4.0515650941216091E-2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296-4F7C-A7E0-60AF9282C1E8}"/>
            </c:ext>
          </c:extLst>
        </c:ser>
        <c:ser>
          <c:idx val="6"/>
          <c:order val="6"/>
          <c:tx>
            <c:strRef>
              <c:f>Sheet2!$A$49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Sheet2!$B$49:$D$49</c:f>
              <c:numCache>
                <c:formatCode>0%</c:formatCode>
                <c:ptCount val="3"/>
                <c:pt idx="0">
                  <c:v>3.7512973854594067E-2</c:v>
                </c:pt>
                <c:pt idx="1">
                  <c:v>4.3096494171229405E-2</c:v>
                </c:pt>
                <c:pt idx="2">
                  <c:v>4.8111501911209942E-2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296-4F7C-A7E0-60AF9282C1E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100"/>
        <c:axId val="194841744"/>
        <c:axId val="194842304"/>
      </c:barChart>
      <c:catAx>
        <c:axId val="19484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842304"/>
        <c:crosses val="autoZero"/>
        <c:auto val="1"/>
        <c:lblAlgn val="ctr"/>
        <c:lblOffset val="100"/>
        <c:noMultiLvlLbl val="0"/>
      </c:catAx>
      <c:valAx>
        <c:axId val="19484230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4841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 dirty="0"/>
              <a:t>Vehicles Available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Sheet3!$A$10</c:f>
              <c:strCache>
                <c:ptCount val="1"/>
                <c:pt idx="0">
                  <c:v>No Vehicle Available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Sheet3!$B$9:$D$9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Sheet3!$B$10:$D$10</c:f>
              <c:numCache>
                <c:formatCode>0%</c:formatCode>
                <c:ptCount val="3"/>
                <c:pt idx="0">
                  <c:v>0.53693379790940765</c:v>
                </c:pt>
                <c:pt idx="1">
                  <c:v>0.4688284139303554</c:v>
                </c:pt>
                <c:pt idx="2">
                  <c:v>0.45886646233276734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AA-4611-8882-184187F7C72D}"/>
            </c:ext>
          </c:extLst>
        </c:ser>
        <c:ser>
          <c:idx val="1"/>
          <c:order val="1"/>
          <c:tx>
            <c:strRef>
              <c:f>Sheet3!$A$11</c:f>
              <c:strCache>
                <c:ptCount val="1"/>
                <c:pt idx="0">
                  <c:v>1 Vehicle Available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Sheet3!$B$9:$D$9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Sheet3!$B$11:$D$11</c:f>
              <c:numCache>
                <c:formatCode>0%</c:formatCode>
                <c:ptCount val="3"/>
                <c:pt idx="0">
                  <c:v>0.30084619213539077</c:v>
                </c:pt>
                <c:pt idx="1">
                  <c:v>0.34952518316416431</c:v>
                </c:pt>
                <c:pt idx="2">
                  <c:v>0.33658752078648962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2AA-4611-8882-184187F7C72D}"/>
            </c:ext>
          </c:extLst>
        </c:ser>
        <c:ser>
          <c:idx val="2"/>
          <c:order val="2"/>
          <c:tx>
            <c:strRef>
              <c:f>Sheet3!$A$12</c:f>
              <c:strCache>
                <c:ptCount val="1"/>
                <c:pt idx="0">
                  <c:v>2 Vehicles Available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Sheet3!$B$9:$D$9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Sheet3!$B$12:$D$12</c:f>
              <c:numCache>
                <c:formatCode>0%</c:formatCode>
                <c:ptCount val="3"/>
                <c:pt idx="0">
                  <c:v>0.14604280736684919</c:v>
                </c:pt>
                <c:pt idx="1">
                  <c:v>0.14373469889948828</c:v>
                </c:pt>
                <c:pt idx="2">
                  <c:v>0.14856347701656011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2AA-4611-8882-184187F7C72D}"/>
            </c:ext>
          </c:extLst>
        </c:ser>
        <c:ser>
          <c:idx val="3"/>
          <c:order val="3"/>
          <c:tx>
            <c:strRef>
              <c:f>Sheet3!$A$13</c:f>
              <c:strCache>
                <c:ptCount val="1"/>
                <c:pt idx="0">
                  <c:v>3+ Vehicles Available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Sheet3!$B$9:$D$9</c:f>
              <c:strCache>
                <c:ptCount val="3"/>
                <c:pt idx="0">
                  <c:v>Southern Blvd</c:v>
                </c:pt>
                <c:pt idx="1">
                  <c:v>Bronx</c:v>
                </c:pt>
                <c:pt idx="2">
                  <c:v>NYC</c:v>
                </c:pt>
              </c:strCache>
            </c:strRef>
          </c:cat>
          <c:val>
            <c:numRef>
              <c:f>Sheet3!$B$13:$D$13</c:f>
              <c:numCache>
                <c:formatCode>0%</c:formatCode>
                <c:ptCount val="3"/>
                <c:pt idx="0">
                  <c:v>1.6177202588352414E-2</c:v>
                </c:pt>
                <c:pt idx="1">
                  <c:v>3.7911704005992017E-2</c:v>
                </c:pt>
                <c:pt idx="2">
                  <c:v>5.5982539864182904E-2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2AA-4611-8882-184187F7C72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100"/>
        <c:axId val="195482272"/>
        <c:axId val="195482832"/>
      </c:barChart>
      <c:catAx>
        <c:axId val="195482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82832"/>
        <c:crosses val="autoZero"/>
        <c:auto val="1"/>
        <c:lblAlgn val="ctr"/>
        <c:lblOffset val="100"/>
        <c:noMultiLvlLbl val="0"/>
      </c:catAx>
      <c:valAx>
        <c:axId val="195482832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5482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Mean Travel Time to Work (minutes)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Sheet3!$A$2</c:f>
              <c:strCache>
                <c:ptCount val="1"/>
                <c:pt idx="0">
                  <c:v>Mean Travel Time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Sheet3!$B$1:$D$1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Sheet3!$B$2:$D$2</c:f>
              <c:numCache>
                <c:formatCode>0.0</c:formatCode>
                <c:ptCount val="3"/>
                <c:pt idx="0">
                  <c:v>37.403180914512923</c:v>
                </c:pt>
                <c:pt idx="1">
                  <c:v>37.98862971323468</c:v>
                </c:pt>
                <c:pt idx="2">
                  <c:v>44.800339105665323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61-462F-92E4-0B176727DCF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100"/>
        <c:axId val="283564624"/>
        <c:axId val="283565184"/>
      </c:barChart>
      <c:catAx>
        <c:axId val="283564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565184"/>
        <c:crosses val="autoZero"/>
        <c:auto val="1"/>
        <c:lblAlgn val="ctr"/>
        <c:lblOffset val="100"/>
        <c:noMultiLvlLbl val="0"/>
      </c:catAx>
      <c:valAx>
        <c:axId val="283565184"/>
        <c:scaling>
          <c:orientation val="minMax"/>
          <c:min val="0"/>
        </c:scaling>
        <c:delete val="0"/>
        <c:axPos val="l"/>
        <c:numFmt formatCode="0.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35646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Means of Transportation to Work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Sheet2!$A$43</c:f>
              <c:strCache>
                <c:ptCount val="1"/>
                <c:pt idx="0">
                  <c:v>Drove Alone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Sheet2!$B$43:$D$43</c:f>
              <c:numCache>
                <c:formatCode>0%</c:formatCode>
                <c:ptCount val="3"/>
                <c:pt idx="0">
                  <c:v>0.31664156626506024</c:v>
                </c:pt>
                <c:pt idx="1">
                  <c:v>0.36643452818716926</c:v>
                </c:pt>
                <c:pt idx="2">
                  <c:v>0.22792164080391777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3E-4D31-94ED-3540146E1573}"/>
            </c:ext>
          </c:extLst>
        </c:ser>
        <c:ser>
          <c:idx val="1"/>
          <c:order val="1"/>
          <c:tx>
            <c:strRef>
              <c:f>Sheet2!$A$44</c:f>
              <c:strCache>
                <c:ptCount val="1"/>
                <c:pt idx="0">
                  <c:v>Carpooled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Sheet2!$B$44:$D$44</c:f>
              <c:numCache>
                <c:formatCode>0%</c:formatCode>
                <c:ptCount val="3"/>
                <c:pt idx="0">
                  <c:v>5.2560240963855413E-2</c:v>
                </c:pt>
                <c:pt idx="1">
                  <c:v>6.8566255047883537E-2</c:v>
                </c:pt>
                <c:pt idx="2">
                  <c:v>4.4716595319647161E-2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3E-4D31-94ED-3540146E1573}"/>
            </c:ext>
          </c:extLst>
        </c:ser>
        <c:ser>
          <c:idx val="2"/>
          <c:order val="2"/>
          <c:tx>
            <c:strRef>
              <c:f>Sheet2!$A$45</c:f>
              <c:strCache>
                <c:ptCount val="1"/>
                <c:pt idx="0">
                  <c:v>Bus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Sheet2!$B$45:$D$45</c:f>
              <c:numCache>
                <c:formatCode>0%</c:formatCode>
                <c:ptCount val="3"/>
                <c:pt idx="0">
                  <c:v>0.22100903614457831</c:v>
                </c:pt>
                <c:pt idx="1">
                  <c:v>0.17531455516231551</c:v>
                </c:pt>
                <c:pt idx="2">
                  <c:v>0.11951135076802455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3E-4D31-94ED-3540146E1573}"/>
            </c:ext>
          </c:extLst>
        </c:ser>
        <c:ser>
          <c:idx val="3"/>
          <c:order val="3"/>
          <c:tx>
            <c:strRef>
              <c:f>Sheet2!$A$46</c:f>
              <c:strCache>
                <c:ptCount val="1"/>
                <c:pt idx="0">
                  <c:v>Subway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Sheet2!$B$46:$D$46</c:f>
              <c:numCache>
                <c:formatCode>0%</c:formatCode>
                <c:ptCount val="3"/>
                <c:pt idx="0">
                  <c:v>0.18825301204819278</c:v>
                </c:pt>
                <c:pt idx="1">
                  <c:v>0.19675395533701676</c:v>
                </c:pt>
                <c:pt idx="2">
                  <c:v>0.38381844359016221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3E-4D31-94ED-3540146E1573}"/>
            </c:ext>
          </c:extLst>
        </c:ser>
        <c:ser>
          <c:idx val="4"/>
          <c:order val="4"/>
          <c:tx>
            <c:strRef>
              <c:f>Sheet2!$A$47</c:f>
              <c:strCache>
                <c:ptCount val="1"/>
                <c:pt idx="0">
                  <c:v>Walked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Sheet2!$B$47:$D$47</c:f>
              <c:numCache>
                <c:formatCode>0%</c:formatCode>
                <c:ptCount val="3"/>
                <c:pt idx="0">
                  <c:v>0.11822289156626506</c:v>
                </c:pt>
                <c:pt idx="1">
                  <c:v>0.10919358649968272</c:v>
                </c:pt>
                <c:pt idx="2">
                  <c:v>8.5281152076106592E-2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73E-4D31-94ED-3540146E1573}"/>
            </c:ext>
          </c:extLst>
        </c:ser>
        <c:ser>
          <c:idx val="5"/>
          <c:order val="5"/>
          <c:tx>
            <c:strRef>
              <c:f>Sheet2!$A$48</c:f>
              <c:strCache>
                <c:ptCount val="1"/>
                <c:pt idx="0">
                  <c:v>Worked at Home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Sheet2!$B$48:$D$48</c:f>
              <c:numCache>
                <c:formatCode>0%</c:formatCode>
                <c:ptCount val="3"/>
                <c:pt idx="0">
                  <c:v>5.3087349397590362E-2</c:v>
                </c:pt>
                <c:pt idx="1">
                  <c:v>4.7294122020056124E-2</c:v>
                </c:pt>
                <c:pt idx="2">
                  <c:v>3.4479687708726045E-2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A73E-4D31-94ED-3540146E1573}"/>
            </c:ext>
          </c:extLst>
        </c:ser>
        <c:ser>
          <c:idx val="6"/>
          <c:order val="6"/>
          <c:tx>
            <c:strRef>
              <c:f>Sheet2!$A$49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Sheet2!$B$42:$D$42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Sheet2!$B$49:$D$49</c:f>
              <c:numCache>
                <c:formatCode>0%</c:formatCode>
                <c:ptCount val="3"/>
                <c:pt idx="0">
                  <c:v>5.0225903614457779E-2</c:v>
                </c:pt>
                <c:pt idx="1">
                  <c:v>3.6442997745876116E-2</c:v>
                </c:pt>
                <c:pt idx="2">
                  <c:v>0.10427112973341568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73E-4D31-94ED-3540146E157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100"/>
        <c:axId val="199730544"/>
        <c:axId val="199731104"/>
      </c:barChart>
      <c:catAx>
        <c:axId val="199730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731104"/>
        <c:crosses val="autoZero"/>
        <c:auto val="1"/>
        <c:lblAlgn val="ctr"/>
        <c:lblOffset val="100"/>
        <c:noMultiLvlLbl val="0"/>
      </c:catAx>
      <c:valAx>
        <c:axId val="199731104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73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200" b="1"/>
              <a:t>Vehicles Available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Sheet3!$A$10</c:f>
              <c:strCache>
                <c:ptCount val="1"/>
                <c:pt idx="0">
                  <c:v>No Vehicle Available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Sheet3!$B$9:$D$9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Sheet3!$B$10:$D$10</c:f>
              <c:numCache>
                <c:formatCode>0%</c:formatCode>
                <c:ptCount val="3"/>
                <c:pt idx="0">
                  <c:v>0.45591559909570462</c:v>
                </c:pt>
                <c:pt idx="1">
                  <c:v>0.37867170525336802</c:v>
                </c:pt>
                <c:pt idx="2">
                  <c:v>0.38645806847573538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1-49D1-8A1C-84C937CAB618}"/>
            </c:ext>
          </c:extLst>
        </c:ser>
        <c:ser>
          <c:idx val="1"/>
          <c:order val="1"/>
          <c:tx>
            <c:strRef>
              <c:f>Sheet3!$A$11</c:f>
              <c:strCache>
                <c:ptCount val="1"/>
                <c:pt idx="0">
                  <c:v>1 Vehicle Available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Sheet3!$B$9:$D$9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Sheet3!$B$11:$D$11</c:f>
              <c:numCache>
                <c:formatCode>0%</c:formatCode>
                <c:ptCount val="3"/>
                <c:pt idx="0">
                  <c:v>0.30437076111529765</c:v>
                </c:pt>
                <c:pt idx="1">
                  <c:v>0.32983946186183616</c:v>
                </c:pt>
                <c:pt idx="2">
                  <c:v>0.31233198895269826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921-49D1-8A1C-84C937CAB618}"/>
            </c:ext>
          </c:extLst>
        </c:ser>
        <c:ser>
          <c:idx val="2"/>
          <c:order val="2"/>
          <c:tx>
            <c:strRef>
              <c:f>Sheet3!$A$12</c:f>
              <c:strCache>
                <c:ptCount val="1"/>
                <c:pt idx="0">
                  <c:v>2 Vehicles Available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Sheet3!$B$9:$D$9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Sheet3!$B$12:$D$12</c:f>
              <c:numCache>
                <c:formatCode>0%</c:formatCode>
                <c:ptCount val="3"/>
                <c:pt idx="0">
                  <c:v>0.17068575734740016</c:v>
                </c:pt>
                <c:pt idx="1">
                  <c:v>0.20233631497224591</c:v>
                </c:pt>
                <c:pt idx="2">
                  <c:v>0.20188308272324756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921-49D1-8A1C-84C937CAB618}"/>
            </c:ext>
          </c:extLst>
        </c:ser>
        <c:ser>
          <c:idx val="3"/>
          <c:order val="3"/>
          <c:tx>
            <c:strRef>
              <c:f>Sheet3!$A$13</c:f>
              <c:strCache>
                <c:ptCount val="1"/>
                <c:pt idx="0">
                  <c:v>3+ Vehicles Available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Sheet3!$B$9:$D$9</c:f>
              <c:strCache>
                <c:ptCount val="3"/>
                <c:pt idx="0">
                  <c:v>Southern Blvd*</c:v>
                </c:pt>
                <c:pt idx="1">
                  <c:v>Bronx**</c:v>
                </c:pt>
                <c:pt idx="2">
                  <c:v>NYC**</c:v>
                </c:pt>
              </c:strCache>
            </c:strRef>
          </c:cat>
          <c:val>
            <c:numRef>
              <c:f>Sheet3!$B$13:$D$13</c:f>
              <c:numCache>
                <c:formatCode>0%</c:formatCode>
                <c:ptCount val="3"/>
                <c:pt idx="0">
                  <c:v>6.8952524491333836E-2</c:v>
                </c:pt>
                <c:pt idx="1">
                  <c:v>8.915251791254987E-2</c:v>
                </c:pt>
                <c:pt idx="2">
                  <c:v>9.9326859848318794E-2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921-49D1-8A1C-84C937CAB61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100"/>
        <c:axId val="199040720"/>
        <c:axId val="199041280"/>
      </c:barChart>
      <c:catAx>
        <c:axId val="199040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41280"/>
        <c:crosses val="autoZero"/>
        <c:auto val="1"/>
        <c:lblAlgn val="ctr"/>
        <c:lblOffset val="100"/>
        <c:noMultiLvlLbl val="0"/>
      </c:catAx>
      <c:valAx>
        <c:axId val="199041280"/>
        <c:scaling>
          <c:orientation val="minMax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9040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" y="8"/>
            <a:ext cx="3043343" cy="467072"/>
          </a:xfrm>
          <a:prstGeom prst="rect">
            <a:avLst/>
          </a:prstGeom>
        </p:spPr>
        <p:txBody>
          <a:bodyPr vert="horz" lIns="93248" tIns="46624" rIns="93248" bIns="4662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40" y="8"/>
            <a:ext cx="3043343" cy="467072"/>
          </a:xfrm>
          <a:prstGeom prst="rect">
            <a:avLst/>
          </a:prstGeom>
        </p:spPr>
        <p:txBody>
          <a:bodyPr vert="horz" lIns="93248" tIns="46624" rIns="93248" bIns="46624" rtlCol="0"/>
          <a:lstStyle>
            <a:lvl1pPr algn="r">
              <a:defRPr sz="1200"/>
            </a:lvl1pPr>
          </a:lstStyle>
          <a:p>
            <a:fld id="{2CD973F8-7566-4122-9CC8-9685979BC576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8" y="8842039"/>
            <a:ext cx="3043343" cy="467071"/>
          </a:xfrm>
          <a:prstGeom prst="rect">
            <a:avLst/>
          </a:prstGeom>
        </p:spPr>
        <p:txBody>
          <a:bodyPr vert="horz" lIns="93248" tIns="46624" rIns="93248" bIns="4662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40" y="8842039"/>
            <a:ext cx="3043343" cy="467071"/>
          </a:xfrm>
          <a:prstGeom prst="rect">
            <a:avLst/>
          </a:prstGeom>
        </p:spPr>
        <p:txBody>
          <a:bodyPr vert="horz" lIns="93248" tIns="46624" rIns="93248" bIns="46624" rtlCol="0" anchor="b"/>
          <a:lstStyle>
            <a:lvl1pPr algn="r">
              <a:defRPr sz="1200"/>
            </a:lvl1pPr>
          </a:lstStyle>
          <a:p>
            <a:fld id="{2070F437-B8B3-4E3B-803A-1A0522782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17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" y="8"/>
            <a:ext cx="3043649" cy="466379"/>
          </a:xfrm>
          <a:prstGeom prst="rect">
            <a:avLst/>
          </a:prstGeom>
        </p:spPr>
        <p:txBody>
          <a:bodyPr vert="horz" lIns="88213" tIns="44106" rIns="88213" bIns="4410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7936" y="8"/>
            <a:ext cx="3043649" cy="466379"/>
          </a:xfrm>
          <a:prstGeom prst="rect">
            <a:avLst/>
          </a:prstGeom>
        </p:spPr>
        <p:txBody>
          <a:bodyPr vert="horz" lIns="88213" tIns="44106" rIns="88213" bIns="44106" rtlCol="0"/>
          <a:lstStyle>
            <a:lvl1pPr algn="r">
              <a:defRPr sz="1200"/>
            </a:lvl1pPr>
          </a:lstStyle>
          <a:p>
            <a:fld id="{7F1B796E-1581-404B-B98D-7A4145C81CC2}" type="datetimeFigureOut">
              <a:rPr lang="en-US" smtClean="0"/>
              <a:t>5/2/2022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13" tIns="44106" rIns="88213" bIns="4410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4" y="4480621"/>
            <a:ext cx="5617870" cy="3664842"/>
          </a:xfrm>
          <a:prstGeom prst="rect">
            <a:avLst/>
          </a:prstGeom>
        </p:spPr>
        <p:txBody>
          <a:bodyPr vert="horz" lIns="88213" tIns="44106" rIns="88213" bIns="44106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" y="8842722"/>
            <a:ext cx="3043649" cy="466378"/>
          </a:xfrm>
          <a:prstGeom prst="rect">
            <a:avLst/>
          </a:prstGeom>
        </p:spPr>
        <p:txBody>
          <a:bodyPr vert="horz" lIns="88213" tIns="44106" rIns="88213" bIns="4410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7936" y="8842722"/>
            <a:ext cx="3043649" cy="466378"/>
          </a:xfrm>
          <a:prstGeom prst="rect">
            <a:avLst/>
          </a:prstGeom>
        </p:spPr>
        <p:txBody>
          <a:bodyPr vert="horz" lIns="88213" tIns="44106" rIns="88213" bIns="44106" rtlCol="0" anchor="b"/>
          <a:lstStyle>
            <a:lvl1pPr algn="r">
              <a:defRPr sz="1200"/>
            </a:lvl1pPr>
          </a:lstStyle>
          <a:p>
            <a:fld id="{E8255C88-8FB9-47CA-83E9-75F9EB34F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4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55C88-8FB9-47CA-83E9-75F9EB34F6C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7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61397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0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71816"/>
            <a:ext cx="10363200" cy="1362075"/>
          </a:xfrm>
          <a:noFill/>
        </p:spPr>
        <p:txBody>
          <a:bodyPr anchor="b">
            <a:normAutofit/>
          </a:bodyPr>
          <a:lstStyle>
            <a:lvl1pPr algn="r">
              <a:defRPr sz="3200" b="1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963084" y="4435103"/>
            <a:ext cx="10363200" cy="661985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63084" y="5098478"/>
            <a:ext cx="10363200" cy="66198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20563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200" y="6505344"/>
            <a:ext cx="10896599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81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77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8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828800" cy="67448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202786" y="6184146"/>
            <a:ext cx="3786429" cy="53340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nyc.gov/planning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8400" y="685800"/>
            <a:ext cx="7315200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36649234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Full Bl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1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54258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0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1" y="4186695"/>
            <a:ext cx="6652684" cy="719424"/>
          </a:xfr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algn="r">
              <a:defRPr sz="3200" b="1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673601" y="4905895"/>
            <a:ext cx="6652684" cy="4297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673601" y="5334313"/>
            <a:ext cx="6652684" cy="42646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 dirty="0">
                <a:solidFill>
                  <a:schemeClr val="bg2"/>
                </a:solidFill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225906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10746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0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200" y="6505344"/>
            <a:ext cx="10896599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05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85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  <a:noFill/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600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4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750166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40088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5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81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200" y="6505344"/>
            <a:ext cx="10896599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200" y="6505344"/>
            <a:ext cx="10896599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8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6200" y="6505344"/>
            <a:ext cx="10896599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50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7928993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069"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4" r:id="rId3"/>
    <p:sldLayoutId id="2147483697" r:id="rId4"/>
    <p:sldLayoutId id="2147483685" r:id="rId5"/>
    <p:sldLayoutId id="2147483690" r:id="rId6"/>
    <p:sldLayoutId id="2147483698" r:id="rId7"/>
    <p:sldLayoutId id="2147483699" r:id="rId8"/>
    <p:sldLayoutId id="2147483700" r:id="rId9"/>
    <p:sldLayoutId id="2147483701" r:id="rId10"/>
    <p:sldLayoutId id="2147483695" r:id="rId11"/>
    <p:sldLayoutId id="2147483696" r:id="rId12"/>
    <p:sldLayoutId id="214748369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429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143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72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0287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c.gov/html/dot/downloads/pdf/bronx-river-ave-may2018.pdf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.ny.gov/southbronx/hunts-point" TargetMode="External"/><Relationship Id="rId2" Type="http://schemas.openxmlformats.org/officeDocument/2006/relationships/hyperlink" Target="https://www.dot.ny.gov/southbronx/sherida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://web.mta.info/mta/planning/psas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hyperlink" Target="http://www.nyc.gov/html/dot/html/pedestrians/safertstransit.shtml#bu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jpg"/><Relationship Id="rId4" Type="http://schemas.openxmlformats.org/officeDocument/2006/relationships/hyperlink" Target="http://www.nyc.gov/html/dot/downloads/pdf/white-plains-rd-and-burke-ave-dec2017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://www.nyc.gov/html/dot/downloads/pdf/nycdot-streetdesignmanual-interior-02-geometry.pdf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hyperlink" Target="http://www.nyc.gov/html/dot/downloads/pdf/20100502_crames-sq_cb2.pdf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hyperlink" Target="https://www.nycgovparks.org/planning-and-building/planning/conceptual-plans/crotona-and-tremont-park-master-plan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c.gov/html/dot/downloads/pdf/dot-report-louis-nine-boulevard-bx.pdf" TargetMode="External"/><Relationship Id="rId7" Type="http://schemas.openxmlformats.org/officeDocument/2006/relationships/image" Target="../media/image56.jpg"/><Relationship Id="rId2" Type="http://schemas.openxmlformats.org/officeDocument/2006/relationships/hyperlink" Target="http://www.nyc.gov/html/dot/downloads/pdf/2012-06-26-louis-nine-cb3-slides.pd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9.jpg"/><Relationship Id="rId4" Type="http://schemas.openxmlformats.org/officeDocument/2006/relationships/hyperlink" Target="http://www.nyc.gov/html/dot/downloads/pdf/2015-03-southern-blvd-boston-rd.pdf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Shawn.Cargil@parks.nyc.gov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hyperlink" Target="http://www.pbs.org/newshour/updates/urban-designers-transformed-these-five-plazas-into-pedestrian-paradise/" TargetMode="Externa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4.jp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hyperlink" Target="http://www.nyc.gov/html/dot/downloads/pdf/2013-01-bronx-river-greenway-cb2.pdf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.ny.gov/southbronx/hunts-point" TargetMode="External"/><Relationship Id="rId2" Type="http://schemas.openxmlformats.org/officeDocument/2006/relationships/hyperlink" Target="https://www.dot.ny.gov/southbronx/sheridan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eg"/><Relationship Id="rId4" Type="http://schemas.openxmlformats.org/officeDocument/2006/relationships/hyperlink" Target="http://web.mta.info/mta/planning/psa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eb.mta.info/nyct/facts/ridership/ridership_sub_annual.htm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0" y="2516"/>
            <a:ext cx="12193300" cy="6035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636" y="4171914"/>
            <a:ext cx="12200636" cy="1865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63084" y="4169788"/>
            <a:ext cx="10363200" cy="15906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Southern Boulevard</a:t>
            </a:r>
            <a:br>
              <a:rPr lang="en-US" dirty="0"/>
            </a:br>
            <a:r>
              <a:rPr lang="en-US" sz="2700" b="0" dirty="0"/>
              <a:t>TRANSPORTATION Study </a:t>
            </a:r>
            <a:r>
              <a:rPr lang="en-US" sz="2700" b="0" dirty="0">
                <a:solidFill>
                  <a:srgbClr val="FF0000"/>
                </a:solidFill>
              </a:rPr>
              <a:t>(draft)</a:t>
            </a:r>
          </a:p>
        </p:txBody>
      </p:sp>
    </p:spTree>
    <p:extLst>
      <p:ext uri="{BB962C8B-B14F-4D97-AF65-F5344CB8AC3E}">
        <p14:creationId xmlns:p14="http://schemas.microsoft.com/office/powerpoint/2010/main" val="3379478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44" y="2512"/>
            <a:ext cx="5024916" cy="6502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Transit Hub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165145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b="1" dirty="0"/>
              <a:t>Simpson St Transit Hub</a:t>
            </a:r>
          </a:p>
          <a:p>
            <a:pPr lvl="1"/>
            <a:r>
              <a:rPr lang="en-US" dirty="0"/>
              <a:t>Subway: 2/5 Train</a:t>
            </a:r>
          </a:p>
          <a:p>
            <a:pPr lvl="1"/>
            <a:r>
              <a:rPr lang="en-US" dirty="0"/>
              <a:t>Bus Terminal: Bx5, Bx11, Bx27, Bx35</a:t>
            </a:r>
          </a:p>
          <a:p>
            <a:pPr lvl="1"/>
            <a:r>
              <a:rPr lang="en-US" dirty="0"/>
              <a:t>Bus Stop: Bx4/4A, Bx19</a:t>
            </a:r>
          </a:p>
          <a:p>
            <a:pPr lvl="1"/>
            <a:endParaRPr lang="en-US" dirty="0"/>
          </a:p>
          <a:p>
            <a:r>
              <a:rPr lang="en-US" b="1" dirty="0"/>
              <a:t>Hunts Point Ave Transit Hub</a:t>
            </a:r>
          </a:p>
          <a:p>
            <a:pPr lvl="1"/>
            <a:r>
              <a:rPr lang="en-US" dirty="0"/>
              <a:t>Subway: 6 Train</a:t>
            </a:r>
          </a:p>
          <a:p>
            <a:pPr lvl="1"/>
            <a:r>
              <a:rPr lang="en-US" dirty="0"/>
              <a:t>Bus Stop: Bx5, Bx6 (Local/SBS), Bx19</a:t>
            </a:r>
          </a:p>
          <a:p>
            <a:pPr lvl="1"/>
            <a:r>
              <a:rPr lang="en-US" dirty="0"/>
              <a:t>Rail: future Metro North station</a:t>
            </a:r>
          </a:p>
          <a:p>
            <a:pPr lvl="1"/>
            <a:endParaRPr lang="en-US" dirty="0"/>
          </a:p>
          <a:p>
            <a:r>
              <a:rPr lang="en-US" b="1" dirty="0"/>
              <a:t>West Farms </a:t>
            </a:r>
            <a:r>
              <a:rPr lang="en-US" b="1" dirty="0" err="1"/>
              <a:t>Sq</a:t>
            </a:r>
            <a:r>
              <a:rPr lang="en-US" b="1" dirty="0"/>
              <a:t> Transit Hub (just outside of study area)</a:t>
            </a:r>
          </a:p>
          <a:p>
            <a:pPr lvl="1"/>
            <a:r>
              <a:rPr lang="en-US" dirty="0"/>
              <a:t>Subway: 2/5 Train</a:t>
            </a:r>
          </a:p>
          <a:p>
            <a:pPr lvl="1"/>
            <a:r>
              <a:rPr lang="en-US" dirty="0"/>
              <a:t>Bus Terminal: Bx9</a:t>
            </a:r>
          </a:p>
          <a:p>
            <a:pPr lvl="1"/>
            <a:r>
              <a:rPr lang="en-US" dirty="0"/>
              <a:t>Bus Stop: Bx21, Bx36 (Local/Limited), Bx40, Bx42, Q44 (SBS)</a:t>
            </a:r>
          </a:p>
        </p:txBody>
      </p:sp>
      <p:sp>
        <p:nvSpPr>
          <p:cNvPr id="3" name="Oval 2"/>
          <p:cNvSpPr/>
          <p:nvPr/>
        </p:nvSpPr>
        <p:spPr>
          <a:xfrm>
            <a:off x="8991600" y="4863250"/>
            <a:ext cx="762000" cy="76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258300" y="5870262"/>
            <a:ext cx="762000" cy="76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353801" y="762000"/>
            <a:ext cx="762000" cy="76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979714" y="4797075"/>
            <a:ext cx="118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Simpson St Transit Hub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906000" y="5876547"/>
            <a:ext cx="118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Hunts Point Ave Transit Hub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68000" y="379842"/>
            <a:ext cx="1183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West Farms </a:t>
            </a:r>
            <a:r>
              <a:rPr lang="en-US" sz="1000" b="1" dirty="0" err="1"/>
              <a:t>Sq</a:t>
            </a:r>
            <a:r>
              <a:rPr lang="en-US" sz="1000" b="1" dirty="0"/>
              <a:t> Transit Hub</a:t>
            </a:r>
          </a:p>
        </p:txBody>
      </p:sp>
    </p:spTree>
    <p:extLst>
      <p:ext uri="{BB962C8B-B14F-4D97-AF65-F5344CB8AC3E}">
        <p14:creationId xmlns:p14="http://schemas.microsoft.com/office/powerpoint/2010/main" val="108002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164736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sz="1600" b="1" dirty="0"/>
              <a:t>Future / New Bike Connections</a:t>
            </a:r>
          </a:p>
          <a:p>
            <a:pPr lvl="1"/>
            <a:r>
              <a:rPr lang="en-US" sz="1400" dirty="0"/>
              <a:t>Starlight Park / Bronx River Greenway</a:t>
            </a:r>
          </a:p>
          <a:p>
            <a:pPr lvl="1"/>
            <a:r>
              <a:rPr lang="en-US" sz="1400" dirty="0"/>
              <a:t>Bronx River Ave between East 174th St and Westchester Ave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91" t="34949" b="19882"/>
          <a:stretch/>
        </p:blipFill>
        <p:spPr>
          <a:xfrm>
            <a:off x="463477" y="1518064"/>
            <a:ext cx="4812788" cy="4987280"/>
          </a:xfrm>
          <a:prstGeom prst="rect">
            <a:avLst/>
          </a:prstGeom>
        </p:spPr>
      </p:pic>
      <p:sp>
        <p:nvSpPr>
          <p:cNvPr id="27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200" y="6505344"/>
            <a:ext cx="10896599" cy="302112"/>
          </a:xfrm>
        </p:spPr>
        <p:txBody>
          <a:bodyPr>
            <a:normAutofit/>
          </a:bodyPr>
          <a:lstStyle/>
          <a:p>
            <a:r>
              <a:rPr lang="en-US" b="1" dirty="0"/>
              <a:t>Bronx River Ave: </a:t>
            </a:r>
            <a:r>
              <a:rPr lang="en-US" dirty="0">
                <a:hlinkClick r:id="rId3"/>
              </a:rPr>
              <a:t>http://www.nyc.gov/html/dot/downloads/pdf/bronx-river-ave-may2018.pdf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35" y="2"/>
            <a:ext cx="5026855" cy="6505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Bicycle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134600" y="3424135"/>
            <a:ext cx="10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Bronx River Greenway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280759" y="3460031"/>
            <a:ext cx="10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Bronx River Ave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518748" y="2001845"/>
            <a:ext cx="2443816" cy="2953270"/>
            <a:chOff x="2947332" y="2209801"/>
            <a:chExt cx="2329063" cy="2814595"/>
          </a:xfrm>
        </p:grpSpPr>
        <p:sp>
          <p:nvSpPr>
            <p:cNvPr id="60" name="Freeform 59"/>
            <p:cNvSpPr/>
            <p:nvPr/>
          </p:nvSpPr>
          <p:spPr>
            <a:xfrm>
              <a:off x="3412757" y="3193774"/>
              <a:ext cx="685231" cy="1830622"/>
            </a:xfrm>
            <a:custGeom>
              <a:avLst/>
              <a:gdLst>
                <a:gd name="connsiteX0" fmla="*/ 593969 w 765908"/>
                <a:gd name="connsiteY0" fmla="*/ 0 h 1758461"/>
                <a:gd name="connsiteX1" fmla="*/ 609600 w 765908"/>
                <a:gd name="connsiteY1" fmla="*/ 328246 h 1758461"/>
                <a:gd name="connsiteX2" fmla="*/ 765908 w 765908"/>
                <a:gd name="connsiteY2" fmla="*/ 445477 h 1758461"/>
                <a:gd name="connsiteX3" fmla="*/ 0 w 765908"/>
                <a:gd name="connsiteY3" fmla="*/ 1758461 h 1758461"/>
                <a:gd name="connsiteX0" fmla="*/ 593969 w 765908"/>
                <a:gd name="connsiteY0" fmla="*/ 0 h 1758461"/>
                <a:gd name="connsiteX1" fmla="*/ 609600 w 765908"/>
                <a:gd name="connsiteY1" fmla="*/ 328246 h 1758461"/>
                <a:gd name="connsiteX2" fmla="*/ 765908 w 765908"/>
                <a:gd name="connsiteY2" fmla="*/ 445477 h 1758461"/>
                <a:gd name="connsiteX3" fmla="*/ 406400 w 765908"/>
                <a:gd name="connsiteY3" fmla="*/ 1086338 h 1758461"/>
                <a:gd name="connsiteX4" fmla="*/ 0 w 765908"/>
                <a:gd name="connsiteY4" fmla="*/ 1758461 h 1758461"/>
                <a:gd name="connsiteX0" fmla="*/ 593969 w 765908"/>
                <a:gd name="connsiteY0" fmla="*/ 0 h 1758461"/>
                <a:gd name="connsiteX1" fmla="*/ 609600 w 765908"/>
                <a:gd name="connsiteY1" fmla="*/ 328246 h 1758461"/>
                <a:gd name="connsiteX2" fmla="*/ 765908 w 765908"/>
                <a:gd name="connsiteY2" fmla="*/ 445477 h 1758461"/>
                <a:gd name="connsiteX3" fmla="*/ 343877 w 765908"/>
                <a:gd name="connsiteY3" fmla="*/ 1094153 h 1758461"/>
                <a:gd name="connsiteX4" fmla="*/ 0 w 765908"/>
                <a:gd name="connsiteY4" fmla="*/ 1758461 h 1758461"/>
                <a:gd name="connsiteX0" fmla="*/ 676854 w 848793"/>
                <a:gd name="connsiteY0" fmla="*/ 0 h 1771189"/>
                <a:gd name="connsiteX1" fmla="*/ 692485 w 848793"/>
                <a:gd name="connsiteY1" fmla="*/ 328246 h 1771189"/>
                <a:gd name="connsiteX2" fmla="*/ 848793 w 848793"/>
                <a:gd name="connsiteY2" fmla="*/ 445477 h 1771189"/>
                <a:gd name="connsiteX3" fmla="*/ 426762 w 848793"/>
                <a:gd name="connsiteY3" fmla="*/ 1094153 h 1771189"/>
                <a:gd name="connsiteX4" fmla="*/ 0 w 848793"/>
                <a:gd name="connsiteY4" fmla="*/ 1771189 h 177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793" h="1771189">
                  <a:moveTo>
                    <a:pt x="676854" y="0"/>
                  </a:moveTo>
                  <a:lnTo>
                    <a:pt x="692485" y="328246"/>
                  </a:lnTo>
                  <a:lnTo>
                    <a:pt x="848793" y="445477"/>
                  </a:lnTo>
                  <a:lnTo>
                    <a:pt x="426762" y="1094153"/>
                  </a:lnTo>
                  <a:lnTo>
                    <a:pt x="0" y="1771189"/>
                  </a:lnTo>
                </a:path>
              </a:pathLst>
            </a:custGeom>
            <a:noFill/>
            <a:ln w="57150"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3102804" y="3185610"/>
              <a:ext cx="977242" cy="414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2"/>
                  </a:solidFill>
                </a:rPr>
                <a:t>Pedestrian Bridge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947332" y="3824245"/>
              <a:ext cx="1077807" cy="41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2"/>
                  </a:solidFill>
                </a:rPr>
                <a:t>Starlight Park Phase II</a:t>
              </a:r>
            </a:p>
          </p:txBody>
        </p:sp>
        <p:sp>
          <p:nvSpPr>
            <p:cNvPr id="16" name="Freeform 15"/>
            <p:cNvSpPr/>
            <p:nvPr/>
          </p:nvSpPr>
          <p:spPr>
            <a:xfrm>
              <a:off x="3970069" y="2209801"/>
              <a:ext cx="574100" cy="1269061"/>
            </a:xfrm>
            <a:custGeom>
              <a:avLst/>
              <a:gdLst>
                <a:gd name="connsiteX0" fmla="*/ 542925 w 542925"/>
                <a:gd name="connsiteY0" fmla="*/ 0 h 1200150"/>
                <a:gd name="connsiteX1" fmla="*/ 523875 w 542925"/>
                <a:gd name="connsiteY1" fmla="*/ 190500 h 1200150"/>
                <a:gd name="connsiteX2" fmla="*/ 504825 w 542925"/>
                <a:gd name="connsiteY2" fmla="*/ 504825 h 1200150"/>
                <a:gd name="connsiteX3" fmla="*/ 276225 w 542925"/>
                <a:gd name="connsiteY3" fmla="*/ 895350 h 1200150"/>
                <a:gd name="connsiteX4" fmla="*/ 104775 w 542925"/>
                <a:gd name="connsiteY4" fmla="*/ 1162050 h 1200150"/>
                <a:gd name="connsiteX5" fmla="*/ 0 w 542925"/>
                <a:gd name="connsiteY5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925" h="1200150">
                  <a:moveTo>
                    <a:pt x="542925" y="0"/>
                  </a:moveTo>
                  <a:lnTo>
                    <a:pt x="523875" y="190500"/>
                  </a:lnTo>
                  <a:lnTo>
                    <a:pt x="504825" y="504825"/>
                  </a:lnTo>
                  <a:lnTo>
                    <a:pt x="276225" y="895350"/>
                  </a:lnTo>
                  <a:lnTo>
                    <a:pt x="104775" y="1162050"/>
                  </a:lnTo>
                  <a:lnTo>
                    <a:pt x="0" y="1200150"/>
                  </a:lnTo>
                </a:path>
              </a:pathLst>
            </a:custGeom>
            <a:noFill/>
            <a:ln w="57150"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/>
            <p:cNvSpPr/>
            <p:nvPr/>
          </p:nvSpPr>
          <p:spPr>
            <a:xfrm>
              <a:off x="4493810" y="2280304"/>
              <a:ext cx="251798" cy="453236"/>
            </a:xfrm>
            <a:custGeom>
              <a:avLst/>
              <a:gdLst>
                <a:gd name="connsiteX0" fmla="*/ 0 w 238125"/>
                <a:gd name="connsiteY0" fmla="*/ 428625 h 428625"/>
                <a:gd name="connsiteX1" fmla="*/ 238125 w 238125"/>
                <a:gd name="connsiteY1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" h="428625">
                  <a:moveTo>
                    <a:pt x="0" y="428625"/>
                  </a:moveTo>
                  <a:lnTo>
                    <a:pt x="238125" y="0"/>
                  </a:lnTo>
                </a:path>
              </a:pathLst>
            </a:custGeom>
            <a:noFill/>
            <a:ln w="57150"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3918857" y="2441121"/>
              <a:ext cx="1159329" cy="2563586"/>
            </a:xfrm>
            <a:custGeom>
              <a:avLst/>
              <a:gdLst>
                <a:gd name="connsiteX0" fmla="*/ 1159329 w 1159329"/>
                <a:gd name="connsiteY0" fmla="*/ 0 h 2563586"/>
                <a:gd name="connsiteX1" fmla="*/ 269422 w 1159329"/>
                <a:gd name="connsiteY1" fmla="*/ 1485900 h 2563586"/>
                <a:gd name="connsiteX2" fmla="*/ 0 w 1159329"/>
                <a:gd name="connsiteY2" fmla="*/ 2563586 h 256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9329" h="2563586">
                  <a:moveTo>
                    <a:pt x="1159329" y="0"/>
                  </a:moveTo>
                  <a:lnTo>
                    <a:pt x="269422" y="1485900"/>
                  </a:lnTo>
                  <a:lnTo>
                    <a:pt x="0" y="2563586"/>
                  </a:lnTo>
                </a:path>
              </a:pathLst>
            </a:custGeom>
            <a:noFill/>
            <a:ln w="57150"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257119" y="3631874"/>
              <a:ext cx="10192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0000"/>
                  </a:solidFill>
                </a:rPr>
                <a:t>Bronx River Ave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898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99" y="553281"/>
            <a:ext cx="4599321" cy="59520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76899" y="553281"/>
            <a:ext cx="198160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Weekday AM Peak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023527" y="5343526"/>
            <a:ext cx="181798" cy="154760"/>
            <a:chOff x="2420403" y="5605609"/>
            <a:chExt cx="181798" cy="154760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2420403" y="5605609"/>
              <a:ext cx="158386" cy="12672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479062" y="5637230"/>
              <a:ext cx="123139" cy="12313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75000"/>
                    </a:schemeClr>
                  </a:solidFill>
                </a:rPr>
                <a:t>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68" y="553281"/>
            <a:ext cx="4599321" cy="59520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91768" y="553281"/>
            <a:ext cx="236205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Weekday Midday Peak</a:t>
            </a:r>
          </a:p>
        </p:txBody>
      </p:sp>
      <p:sp>
        <p:nvSpPr>
          <p:cNvPr id="26" name="Oval 25"/>
          <p:cNvSpPr/>
          <p:nvPr/>
        </p:nvSpPr>
        <p:spPr>
          <a:xfrm>
            <a:off x="8488215" y="2409089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27" name="Oval 26"/>
          <p:cNvSpPr/>
          <p:nvPr/>
        </p:nvSpPr>
        <p:spPr>
          <a:xfrm>
            <a:off x="10757737" y="2441745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28" name="Oval 27"/>
          <p:cNvSpPr/>
          <p:nvPr/>
        </p:nvSpPr>
        <p:spPr>
          <a:xfrm>
            <a:off x="9763214" y="508683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29" name="Oval 28"/>
          <p:cNvSpPr/>
          <p:nvPr/>
        </p:nvSpPr>
        <p:spPr>
          <a:xfrm>
            <a:off x="9561438" y="3974346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</a:t>
            </a:r>
          </a:p>
        </p:txBody>
      </p:sp>
      <p:sp>
        <p:nvSpPr>
          <p:cNvPr id="30" name="Oval 29"/>
          <p:cNvSpPr/>
          <p:nvPr/>
        </p:nvSpPr>
        <p:spPr>
          <a:xfrm>
            <a:off x="9556651" y="3788020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31" name="Oval 30"/>
          <p:cNvSpPr/>
          <p:nvPr/>
        </p:nvSpPr>
        <p:spPr>
          <a:xfrm>
            <a:off x="9556651" y="5232207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</a:t>
            </a:r>
          </a:p>
        </p:txBody>
      </p:sp>
      <p:sp>
        <p:nvSpPr>
          <p:cNvPr id="35" name="Oval 34"/>
          <p:cNvSpPr/>
          <p:nvPr/>
        </p:nvSpPr>
        <p:spPr>
          <a:xfrm>
            <a:off x="10245525" y="315927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10251166" y="4774236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37" name="Oval 36"/>
          <p:cNvSpPr/>
          <p:nvPr/>
        </p:nvSpPr>
        <p:spPr>
          <a:xfrm>
            <a:off x="10752264" y="442432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38" name="Oval 37"/>
          <p:cNvSpPr/>
          <p:nvPr/>
        </p:nvSpPr>
        <p:spPr>
          <a:xfrm>
            <a:off x="10589618" y="4529928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9379493" y="3940145"/>
            <a:ext cx="182330" cy="130282"/>
            <a:chOff x="2479062" y="5464357"/>
            <a:chExt cx="182330" cy="130282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481443" y="5594639"/>
              <a:ext cx="179949" cy="0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479062" y="5464357"/>
              <a:ext cx="123139" cy="12313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75000"/>
                    </a:schemeClr>
                  </a:solidFill>
                </a:rPr>
                <a:t>E</a:t>
              </a:r>
            </a:p>
          </p:txBody>
        </p:sp>
      </p:grpSp>
      <p:sp>
        <p:nvSpPr>
          <p:cNvPr id="42" name="Oval 41"/>
          <p:cNvSpPr/>
          <p:nvPr/>
        </p:nvSpPr>
        <p:spPr>
          <a:xfrm>
            <a:off x="3763376" y="2409089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43" name="Oval 42"/>
          <p:cNvSpPr/>
          <p:nvPr/>
        </p:nvSpPr>
        <p:spPr>
          <a:xfrm>
            <a:off x="6032898" y="2441745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44" name="Oval 43"/>
          <p:cNvSpPr/>
          <p:nvPr/>
        </p:nvSpPr>
        <p:spPr>
          <a:xfrm>
            <a:off x="5038375" y="508683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45" name="Oval 44"/>
          <p:cNvSpPr/>
          <p:nvPr/>
        </p:nvSpPr>
        <p:spPr>
          <a:xfrm>
            <a:off x="4836599" y="3974346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46" name="Oval 45"/>
          <p:cNvSpPr/>
          <p:nvPr/>
        </p:nvSpPr>
        <p:spPr>
          <a:xfrm>
            <a:off x="4831812" y="3788020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47" name="Oval 46"/>
          <p:cNvSpPr/>
          <p:nvPr/>
        </p:nvSpPr>
        <p:spPr>
          <a:xfrm>
            <a:off x="4831812" y="5232207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</a:t>
            </a:r>
          </a:p>
        </p:txBody>
      </p:sp>
      <p:sp>
        <p:nvSpPr>
          <p:cNvPr id="48" name="Oval 47"/>
          <p:cNvSpPr/>
          <p:nvPr/>
        </p:nvSpPr>
        <p:spPr>
          <a:xfrm>
            <a:off x="5520686" y="315927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49" name="Oval 48"/>
          <p:cNvSpPr/>
          <p:nvPr/>
        </p:nvSpPr>
        <p:spPr>
          <a:xfrm>
            <a:off x="5526327" y="4774236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</a:t>
            </a:r>
          </a:p>
        </p:txBody>
      </p:sp>
      <p:sp>
        <p:nvSpPr>
          <p:cNvPr id="50" name="Oval 49"/>
          <p:cNvSpPr/>
          <p:nvPr/>
        </p:nvSpPr>
        <p:spPr>
          <a:xfrm>
            <a:off x="6027425" y="442432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51" name="Oval 50"/>
          <p:cNvSpPr/>
          <p:nvPr/>
        </p:nvSpPr>
        <p:spPr>
          <a:xfrm>
            <a:off x="5864779" y="4529928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76200" y="1483889"/>
          <a:ext cx="2743200" cy="4090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578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Level</a:t>
                      </a:r>
                    </a:p>
                    <a:p>
                      <a:pPr algn="l"/>
                      <a:r>
                        <a:rPr lang="en-US" sz="1000" dirty="0"/>
                        <a:t>of</a:t>
                      </a:r>
                    </a:p>
                    <a:p>
                      <a:pPr algn="l"/>
                      <a:r>
                        <a:rPr lang="en-US" sz="1000" dirty="0"/>
                        <a:t>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Average</a:t>
                      </a:r>
                    </a:p>
                    <a:p>
                      <a:pPr algn="l"/>
                      <a:r>
                        <a:rPr lang="en-US" sz="1000" dirty="0"/>
                        <a:t>Control</a:t>
                      </a:r>
                    </a:p>
                    <a:p>
                      <a:pPr algn="l"/>
                      <a:r>
                        <a:rPr lang="en-US" sz="1000" dirty="0"/>
                        <a:t>Delay</a:t>
                      </a:r>
                    </a:p>
                    <a:p>
                      <a:pPr algn="l"/>
                      <a:r>
                        <a:rPr lang="en-US" sz="1000" dirty="0"/>
                        <a:t>(sec/</a:t>
                      </a:r>
                      <a:r>
                        <a:rPr lang="en-US" sz="1000" dirty="0" err="1"/>
                        <a:t>veh</a:t>
                      </a:r>
                      <a:r>
                        <a:rPr lang="en-US" sz="1000" dirty="0"/>
                        <a:t>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General Description (Signalized Intersections)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≤10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Free Flow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05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&gt;10 –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Stable Flow (slight delays)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05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&gt;20 – 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Stable flow (acceptable delays)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8398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&gt;35 – 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Approaching unstable flow (tolerable delay, occasionally wait through more than one signal cycle before proceeding)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7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&gt;55 – 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Unstable flow (intolerable delay)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7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&gt;80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Forced flow (jammed)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686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899" y="553281"/>
            <a:ext cx="4599321" cy="59520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76899" y="553281"/>
            <a:ext cx="198160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Weekday PM Peak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023527" y="5343526"/>
            <a:ext cx="181798" cy="154760"/>
            <a:chOff x="2420403" y="5605609"/>
            <a:chExt cx="181798" cy="154760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2420403" y="5605609"/>
              <a:ext cx="158386" cy="12672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2479062" y="5637230"/>
              <a:ext cx="123139" cy="123139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2">
                      <a:lumMod val="75000"/>
                    </a:schemeClr>
                  </a:solidFill>
                </a:rPr>
                <a:t>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Traffic LOS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768" y="553281"/>
            <a:ext cx="4599321" cy="595206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591768" y="553281"/>
            <a:ext cx="2362052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Saturday Midday Peak</a:t>
            </a:r>
          </a:p>
        </p:txBody>
      </p:sp>
      <p:sp>
        <p:nvSpPr>
          <p:cNvPr id="26" name="Oval 25"/>
          <p:cNvSpPr/>
          <p:nvPr/>
        </p:nvSpPr>
        <p:spPr>
          <a:xfrm>
            <a:off x="8488215" y="2409089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27" name="Oval 26"/>
          <p:cNvSpPr/>
          <p:nvPr/>
        </p:nvSpPr>
        <p:spPr>
          <a:xfrm>
            <a:off x="10757737" y="2441745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28" name="Oval 27"/>
          <p:cNvSpPr/>
          <p:nvPr/>
        </p:nvSpPr>
        <p:spPr>
          <a:xfrm>
            <a:off x="9763214" y="508683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29" name="Oval 28"/>
          <p:cNvSpPr/>
          <p:nvPr/>
        </p:nvSpPr>
        <p:spPr>
          <a:xfrm>
            <a:off x="9561438" y="3974346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30" name="Oval 29"/>
          <p:cNvSpPr/>
          <p:nvPr/>
        </p:nvSpPr>
        <p:spPr>
          <a:xfrm>
            <a:off x="9556651" y="3788020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31" name="Oval 30"/>
          <p:cNvSpPr/>
          <p:nvPr/>
        </p:nvSpPr>
        <p:spPr>
          <a:xfrm>
            <a:off x="9556651" y="5232207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35" name="Oval 34"/>
          <p:cNvSpPr/>
          <p:nvPr/>
        </p:nvSpPr>
        <p:spPr>
          <a:xfrm>
            <a:off x="10245525" y="315927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36" name="Oval 35"/>
          <p:cNvSpPr/>
          <p:nvPr/>
        </p:nvSpPr>
        <p:spPr>
          <a:xfrm>
            <a:off x="10251166" y="4774236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37" name="Oval 36"/>
          <p:cNvSpPr/>
          <p:nvPr/>
        </p:nvSpPr>
        <p:spPr>
          <a:xfrm>
            <a:off x="10752264" y="442432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38" name="Oval 37"/>
          <p:cNvSpPr/>
          <p:nvPr/>
        </p:nvSpPr>
        <p:spPr>
          <a:xfrm>
            <a:off x="10589618" y="4529928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42" name="Oval 41"/>
          <p:cNvSpPr/>
          <p:nvPr/>
        </p:nvSpPr>
        <p:spPr>
          <a:xfrm>
            <a:off x="3763376" y="2409089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43" name="Oval 42"/>
          <p:cNvSpPr/>
          <p:nvPr/>
        </p:nvSpPr>
        <p:spPr>
          <a:xfrm>
            <a:off x="6032898" y="2441745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44" name="Oval 43"/>
          <p:cNvSpPr/>
          <p:nvPr/>
        </p:nvSpPr>
        <p:spPr>
          <a:xfrm>
            <a:off x="5038375" y="508683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45" name="Oval 44"/>
          <p:cNvSpPr/>
          <p:nvPr/>
        </p:nvSpPr>
        <p:spPr>
          <a:xfrm>
            <a:off x="4836599" y="3974346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46" name="Oval 45"/>
          <p:cNvSpPr/>
          <p:nvPr/>
        </p:nvSpPr>
        <p:spPr>
          <a:xfrm>
            <a:off x="4831812" y="3788020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47" name="Oval 46"/>
          <p:cNvSpPr/>
          <p:nvPr/>
        </p:nvSpPr>
        <p:spPr>
          <a:xfrm>
            <a:off x="4831812" y="5232207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</a:t>
            </a:r>
          </a:p>
        </p:txBody>
      </p:sp>
      <p:sp>
        <p:nvSpPr>
          <p:cNvPr id="48" name="Oval 47"/>
          <p:cNvSpPr/>
          <p:nvPr/>
        </p:nvSpPr>
        <p:spPr>
          <a:xfrm>
            <a:off x="5520686" y="315927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B</a:t>
            </a:r>
          </a:p>
        </p:txBody>
      </p:sp>
      <p:sp>
        <p:nvSpPr>
          <p:cNvPr id="49" name="Oval 48"/>
          <p:cNvSpPr/>
          <p:nvPr/>
        </p:nvSpPr>
        <p:spPr>
          <a:xfrm>
            <a:off x="5526327" y="4774236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</a:t>
            </a:r>
          </a:p>
        </p:txBody>
      </p:sp>
      <p:sp>
        <p:nvSpPr>
          <p:cNvPr id="50" name="Oval 49"/>
          <p:cNvSpPr/>
          <p:nvPr/>
        </p:nvSpPr>
        <p:spPr>
          <a:xfrm>
            <a:off x="6027425" y="4424322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sp>
        <p:nvSpPr>
          <p:cNvPr id="51" name="Oval 50"/>
          <p:cNvSpPr/>
          <p:nvPr/>
        </p:nvSpPr>
        <p:spPr>
          <a:xfrm>
            <a:off x="5864779" y="4529928"/>
            <a:ext cx="192162" cy="192162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C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/>
        </p:nvGraphicFramePr>
        <p:xfrm>
          <a:off x="76200" y="1483889"/>
          <a:ext cx="2743200" cy="40908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5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8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9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578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Level</a:t>
                      </a:r>
                    </a:p>
                    <a:p>
                      <a:pPr algn="l"/>
                      <a:r>
                        <a:rPr lang="en-US" sz="1000" dirty="0"/>
                        <a:t>of</a:t>
                      </a:r>
                    </a:p>
                    <a:p>
                      <a:pPr algn="l"/>
                      <a:r>
                        <a:rPr lang="en-US" sz="1000" dirty="0"/>
                        <a:t>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Average</a:t>
                      </a:r>
                    </a:p>
                    <a:p>
                      <a:pPr algn="l"/>
                      <a:r>
                        <a:rPr lang="en-US" sz="1000" dirty="0"/>
                        <a:t>Control</a:t>
                      </a:r>
                    </a:p>
                    <a:p>
                      <a:pPr algn="l"/>
                      <a:r>
                        <a:rPr lang="en-US" sz="1000" dirty="0"/>
                        <a:t>Delay</a:t>
                      </a:r>
                    </a:p>
                    <a:p>
                      <a:pPr algn="l"/>
                      <a:r>
                        <a:rPr lang="en-US" sz="1000" dirty="0"/>
                        <a:t>(sec/</a:t>
                      </a:r>
                      <a:r>
                        <a:rPr lang="en-US" sz="1000" dirty="0" err="1"/>
                        <a:t>veh</a:t>
                      </a:r>
                      <a:r>
                        <a:rPr lang="en-US" sz="1000" dirty="0"/>
                        <a:t>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General Description (Signalized Intersections)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7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≤10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Free Flow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305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&gt;10 – 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Stable Flow (slight delays)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305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&gt;20 – 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Stable flow (acceptable delays)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8398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&gt;35 – 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Approaching unstable flow (tolerable delay, occasionally wait through more than one signal cycle before proceeding)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7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&gt;55 – 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Unstable flow (intolerable delay)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7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/>
                        <a:t>&gt;80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Forced flow (jammed)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51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Crash &amp; </a:t>
            </a:r>
            <a:r>
              <a:rPr lang="en-US" dirty="0" err="1"/>
              <a:t>KSI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sz="9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0"/>
            <a:ext cx="5025297" cy="650332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81199" y="-2017"/>
            <a:ext cx="2103935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Crash 2012-2016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343" y="0"/>
            <a:ext cx="5025163" cy="650315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164343" y="1801"/>
            <a:ext cx="205585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 err="1"/>
              <a:t>KSI</a:t>
            </a:r>
            <a:r>
              <a:rPr lang="en-US" sz="1600" b="1" dirty="0"/>
              <a:t> 2012-2016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779763" y="570698"/>
            <a:ext cx="3306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**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0" y="4495800"/>
            <a:ext cx="1981199" cy="2007352"/>
          </a:xfrm>
        </p:spPr>
        <p:txBody>
          <a:bodyPr lIns="182880" tIns="182880" rIns="182880" bIns="182880"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*</a:t>
            </a:r>
            <a:r>
              <a:rPr lang="en-US" sz="1200" dirty="0" err="1"/>
              <a:t>KSI</a:t>
            </a:r>
            <a:r>
              <a:rPr lang="en-US" sz="1200" dirty="0"/>
              <a:t> = Number of Killed or Severely Injured persons in crashes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200" dirty="0"/>
              <a:t>**DOT uses pedestrian </a:t>
            </a:r>
            <a:r>
              <a:rPr lang="en-US" sz="1200" dirty="0" err="1"/>
              <a:t>KSI</a:t>
            </a:r>
            <a:r>
              <a:rPr lang="en-US" sz="1200" dirty="0"/>
              <a:t> to identify Vision Zero Priority Intersections, Corridors and Areas</a:t>
            </a:r>
          </a:p>
        </p:txBody>
      </p:sp>
    </p:spTree>
    <p:extLst>
      <p:ext uri="{BB962C8B-B14F-4D97-AF65-F5344CB8AC3E}">
        <p14:creationId xmlns:p14="http://schemas.microsoft.com/office/powerpoint/2010/main" val="1958058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NYSDOT</a:t>
            </a:r>
            <a:r>
              <a:rPr lang="en-US" dirty="0"/>
              <a:t> Arthur Sheridan Enhancement Project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/>
              <a:t>NYSDOT Arthur Sheridan Enhancement Project: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www.dot.ny.gov</a:t>
            </a:r>
            <a:r>
              <a:rPr lang="en-US" sz="900" dirty="0">
                <a:hlinkClick r:id="rId2"/>
              </a:rPr>
              <a:t>/</a:t>
            </a:r>
            <a:r>
              <a:rPr lang="en-US" sz="900" dirty="0" err="1">
                <a:hlinkClick r:id="rId2"/>
              </a:rPr>
              <a:t>southbronx</a:t>
            </a:r>
            <a:r>
              <a:rPr lang="en-US" sz="900" dirty="0">
                <a:hlinkClick r:id="rId2"/>
              </a:rPr>
              <a:t>/</a:t>
            </a:r>
            <a:r>
              <a:rPr lang="en-US" sz="900" dirty="0" err="1">
                <a:hlinkClick r:id="rId2"/>
              </a:rPr>
              <a:t>sheridan</a:t>
            </a:r>
            <a:endParaRPr lang="en-US" sz="9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 err="1"/>
              <a:t>NYSDOT</a:t>
            </a:r>
            <a:r>
              <a:rPr lang="en-US" sz="900" b="1" dirty="0"/>
              <a:t> Hunts Point Interstate Access Improvement Project: </a:t>
            </a:r>
            <a:r>
              <a:rPr lang="en-US" sz="900" dirty="0">
                <a:hlinkClick r:id="rId3"/>
              </a:rPr>
              <a:t>https://</a:t>
            </a:r>
            <a:r>
              <a:rPr lang="en-US" sz="900" dirty="0" err="1">
                <a:hlinkClick r:id="rId3"/>
              </a:rPr>
              <a:t>www.dot.ny.gov</a:t>
            </a:r>
            <a:r>
              <a:rPr lang="en-US" sz="900" dirty="0">
                <a:hlinkClick r:id="rId3"/>
              </a:rPr>
              <a:t>/</a:t>
            </a:r>
            <a:r>
              <a:rPr lang="en-US" sz="900" dirty="0" err="1">
                <a:hlinkClick r:id="rId3"/>
              </a:rPr>
              <a:t>southbronx</a:t>
            </a:r>
            <a:r>
              <a:rPr lang="en-US" sz="900" dirty="0">
                <a:hlinkClick r:id="rId3"/>
              </a:rPr>
              <a:t>/hunts-point</a:t>
            </a:r>
            <a:endParaRPr lang="en-US" sz="9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557123"/>
            <a:ext cx="9205829" cy="2871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040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9" y="3584582"/>
            <a:ext cx="9207971" cy="2919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0" y="557123"/>
            <a:ext cx="135083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/>
              <a:t>Existing Condition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584582"/>
            <a:ext cx="817439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/>
              <a:t>Proposed</a:t>
            </a:r>
          </a:p>
        </p:txBody>
      </p:sp>
      <p:sp>
        <p:nvSpPr>
          <p:cNvPr id="14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9208260" y="551266"/>
            <a:ext cx="2983740" cy="6306734"/>
          </a:xfrm>
        </p:spPr>
        <p:txBody>
          <a:bodyPr lIns="182880" tIns="182880" rIns="182880" bIns="182880">
            <a:normAutofit fontScale="85000" lnSpcReduction="10000"/>
          </a:bodyPr>
          <a:lstStyle/>
          <a:p>
            <a:pPr fontAlgn="base"/>
            <a:r>
              <a:rPr lang="en-US" dirty="0"/>
              <a:t>Introduce three signalized at-grade intersections for pedestrian and bicycle crossings</a:t>
            </a:r>
          </a:p>
          <a:p>
            <a:pPr fontAlgn="base"/>
            <a:r>
              <a:rPr lang="en-US" dirty="0"/>
              <a:t>Convert Edgewater Rd. to a one-way street, add a two-way protected bicycle lane, and provide access to Southbound Sheridan</a:t>
            </a:r>
          </a:p>
          <a:p>
            <a:pPr fontAlgn="base"/>
            <a:r>
              <a:rPr lang="en-US" dirty="0"/>
              <a:t>Convert West Farms Road to one-way southbound between 173rd St and Jennings St</a:t>
            </a:r>
          </a:p>
          <a:p>
            <a:pPr fontAlgn="base"/>
            <a:r>
              <a:rPr lang="en-US" dirty="0"/>
              <a:t>Construct a pedestrian bridge over the Bronx River within Starlight Park</a:t>
            </a:r>
          </a:p>
          <a:p>
            <a:pPr fontAlgn="base"/>
            <a:r>
              <a:rPr lang="en-US" dirty="0"/>
              <a:t>Provide two lane exit ramp at Westchester Ave from Southbound Sheridan</a:t>
            </a:r>
          </a:p>
          <a:p>
            <a:pPr fontAlgn="base"/>
            <a:r>
              <a:rPr lang="en-US" dirty="0"/>
              <a:t>Improve landscaping, drainage, traffic signals, pavement and lighting on the Sheridan</a:t>
            </a:r>
          </a:p>
          <a:p>
            <a:pPr fontAlgn="base"/>
            <a:r>
              <a:rPr lang="en-US" dirty="0"/>
              <a:t>Create a public space at the entrance to Starlight Park</a:t>
            </a:r>
          </a:p>
          <a:p>
            <a:pPr fontAlgn="base"/>
            <a:r>
              <a:rPr lang="en-US" dirty="0"/>
              <a:t>Provide parking along northbound Sheridan</a:t>
            </a:r>
          </a:p>
        </p:txBody>
      </p:sp>
    </p:spTree>
    <p:extLst>
      <p:ext uri="{BB962C8B-B14F-4D97-AF65-F5344CB8AC3E}">
        <p14:creationId xmlns:p14="http://schemas.microsoft.com/office/powerpoint/2010/main" val="3786216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Penn Station Access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Penn Station Access: </a:t>
            </a:r>
            <a:r>
              <a:rPr lang="en-US" dirty="0">
                <a:hlinkClick r:id="rId2"/>
              </a:rPr>
              <a:t>http://web.mta.info/mta/planning/psas/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314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557125"/>
            <a:ext cx="5326861" cy="5946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0" y="1371600"/>
            <a:ext cx="6019800" cy="5486400"/>
          </a:xfrm>
        </p:spPr>
        <p:txBody>
          <a:bodyPr lIns="182880" tIns="182880" rIns="182880" bIns="182880">
            <a:normAutofit/>
          </a:bodyPr>
          <a:lstStyle/>
          <a:p>
            <a:pPr fontAlgn="base"/>
            <a:r>
              <a:rPr lang="en-US" dirty="0"/>
              <a:t>Penn Station Access will create a new Metro-North Railroad link directly into Penn Station, providing critical system resiliency to protect service for more than 275,000 daily customers. The project will build four new Metro-North stations in the Bronx. This additional service will: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Substantially reduce travel times to and from Manhattan’s West Side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Introduce convenient, direct rail service to communities underserved by mass transit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Support economic development in the East Bronx</a:t>
            </a:r>
          </a:p>
          <a:p>
            <a:pPr lvl="1" fontAlgn="base"/>
            <a:endParaRPr lang="en-US" dirty="0"/>
          </a:p>
          <a:p>
            <a:pPr lvl="1" fontAlgn="base"/>
            <a:r>
              <a:rPr lang="en-US" dirty="0"/>
              <a:t>Improve mobility and regional connectivity</a:t>
            </a:r>
          </a:p>
        </p:txBody>
      </p:sp>
    </p:spTree>
    <p:extLst>
      <p:ext uri="{BB962C8B-B14F-4D97-AF65-F5344CB8AC3E}">
        <p14:creationId xmlns:p14="http://schemas.microsoft.com/office/powerpoint/2010/main" val="3169353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2">
            <a:extLst>
              <a:ext uri="{FF2B5EF4-FFF2-40B4-BE49-F238E27FC236}">
                <a16:creationId xmlns:a16="http://schemas.microsoft.com/office/drawing/2014/main" id="{557E60A9-0306-7CFD-9D84-7CF17C120A48}"/>
              </a:ext>
            </a:extLst>
          </p:cNvPr>
          <p:cNvSpPr txBox="1">
            <a:spLocks/>
          </p:cNvSpPr>
          <p:nvPr/>
        </p:nvSpPr>
        <p:spPr>
          <a:xfrm>
            <a:off x="914400" y="2057400"/>
            <a:ext cx="10363200" cy="15906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dirty="0"/>
              <a:t>Issues and Opportunities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793575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948" y="-1661"/>
            <a:ext cx="5028141" cy="6507006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424137" y="3848595"/>
            <a:ext cx="2740407" cy="252499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537422" y="3850366"/>
            <a:ext cx="3244378" cy="2523314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537422" y="838199"/>
            <a:ext cx="3244378" cy="27328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424138" y="838200"/>
            <a:ext cx="2740406" cy="273865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7939939" y="1371600"/>
            <a:ext cx="2994759" cy="4814360"/>
          </a:xfrm>
          <a:custGeom>
            <a:avLst/>
            <a:gdLst>
              <a:gd name="connsiteX0" fmla="*/ 2952750 w 2952750"/>
              <a:gd name="connsiteY0" fmla="*/ 0 h 4832350"/>
              <a:gd name="connsiteX1" fmla="*/ 2749550 w 2952750"/>
              <a:gd name="connsiteY1" fmla="*/ 127000 h 4832350"/>
              <a:gd name="connsiteX2" fmla="*/ 2260600 w 2952750"/>
              <a:gd name="connsiteY2" fmla="*/ 495300 h 4832350"/>
              <a:gd name="connsiteX3" fmla="*/ 1435100 w 2952750"/>
              <a:gd name="connsiteY3" fmla="*/ 2343150 h 4832350"/>
              <a:gd name="connsiteX4" fmla="*/ 1416050 w 2952750"/>
              <a:gd name="connsiteY4" fmla="*/ 2476500 h 4832350"/>
              <a:gd name="connsiteX5" fmla="*/ 1416050 w 2952750"/>
              <a:gd name="connsiteY5" fmla="*/ 3765550 h 4832350"/>
              <a:gd name="connsiteX6" fmla="*/ 1377950 w 2952750"/>
              <a:gd name="connsiteY6" fmla="*/ 3886200 h 4832350"/>
              <a:gd name="connsiteX7" fmla="*/ 1187450 w 2952750"/>
              <a:gd name="connsiteY7" fmla="*/ 4032250 h 4832350"/>
              <a:gd name="connsiteX8" fmla="*/ 0 w 2952750"/>
              <a:gd name="connsiteY8" fmla="*/ 4832350 h 4832350"/>
              <a:gd name="connsiteX0" fmla="*/ 2927917 w 2927917"/>
              <a:gd name="connsiteY0" fmla="*/ 0 h 4838732"/>
              <a:gd name="connsiteX1" fmla="*/ 2724717 w 2927917"/>
              <a:gd name="connsiteY1" fmla="*/ 127000 h 4838732"/>
              <a:gd name="connsiteX2" fmla="*/ 2235767 w 2927917"/>
              <a:gd name="connsiteY2" fmla="*/ 495300 h 4838732"/>
              <a:gd name="connsiteX3" fmla="*/ 1410267 w 2927917"/>
              <a:gd name="connsiteY3" fmla="*/ 2343150 h 4838732"/>
              <a:gd name="connsiteX4" fmla="*/ 1391217 w 2927917"/>
              <a:gd name="connsiteY4" fmla="*/ 2476500 h 4838732"/>
              <a:gd name="connsiteX5" fmla="*/ 1391217 w 2927917"/>
              <a:gd name="connsiteY5" fmla="*/ 3765550 h 4838732"/>
              <a:gd name="connsiteX6" fmla="*/ 1353117 w 2927917"/>
              <a:gd name="connsiteY6" fmla="*/ 3886200 h 4838732"/>
              <a:gd name="connsiteX7" fmla="*/ 1162617 w 2927917"/>
              <a:gd name="connsiteY7" fmla="*/ 4032250 h 4838732"/>
              <a:gd name="connsiteX8" fmla="*/ 0 w 2927917"/>
              <a:gd name="connsiteY8" fmla="*/ 4838732 h 4838732"/>
              <a:gd name="connsiteX0" fmla="*/ 2927917 w 2927917"/>
              <a:gd name="connsiteY0" fmla="*/ 0 h 4838732"/>
              <a:gd name="connsiteX1" fmla="*/ 2724717 w 2927917"/>
              <a:gd name="connsiteY1" fmla="*/ 127000 h 4838732"/>
              <a:gd name="connsiteX2" fmla="*/ 2198518 w 2927917"/>
              <a:gd name="connsiteY2" fmla="*/ 514446 h 4838732"/>
              <a:gd name="connsiteX3" fmla="*/ 1410267 w 2927917"/>
              <a:gd name="connsiteY3" fmla="*/ 2343150 h 4838732"/>
              <a:gd name="connsiteX4" fmla="*/ 1391217 w 2927917"/>
              <a:gd name="connsiteY4" fmla="*/ 2476500 h 4838732"/>
              <a:gd name="connsiteX5" fmla="*/ 1391217 w 2927917"/>
              <a:gd name="connsiteY5" fmla="*/ 3765550 h 4838732"/>
              <a:gd name="connsiteX6" fmla="*/ 1353117 w 2927917"/>
              <a:gd name="connsiteY6" fmla="*/ 3886200 h 4838732"/>
              <a:gd name="connsiteX7" fmla="*/ 1162617 w 2927917"/>
              <a:gd name="connsiteY7" fmla="*/ 4032250 h 4838732"/>
              <a:gd name="connsiteX8" fmla="*/ 0 w 2927917"/>
              <a:gd name="connsiteY8" fmla="*/ 4838732 h 4838732"/>
              <a:gd name="connsiteX0" fmla="*/ 2927917 w 2927917"/>
              <a:gd name="connsiteY0" fmla="*/ 0 h 4838732"/>
              <a:gd name="connsiteX1" fmla="*/ 2724717 w 2927917"/>
              <a:gd name="connsiteY1" fmla="*/ 127000 h 4838732"/>
              <a:gd name="connsiteX2" fmla="*/ 2204727 w 2927917"/>
              <a:gd name="connsiteY2" fmla="*/ 533593 h 4838732"/>
              <a:gd name="connsiteX3" fmla="*/ 1410267 w 2927917"/>
              <a:gd name="connsiteY3" fmla="*/ 2343150 h 4838732"/>
              <a:gd name="connsiteX4" fmla="*/ 1391217 w 2927917"/>
              <a:gd name="connsiteY4" fmla="*/ 2476500 h 4838732"/>
              <a:gd name="connsiteX5" fmla="*/ 1391217 w 2927917"/>
              <a:gd name="connsiteY5" fmla="*/ 3765550 h 4838732"/>
              <a:gd name="connsiteX6" fmla="*/ 1353117 w 2927917"/>
              <a:gd name="connsiteY6" fmla="*/ 3886200 h 4838732"/>
              <a:gd name="connsiteX7" fmla="*/ 1162617 w 2927917"/>
              <a:gd name="connsiteY7" fmla="*/ 4032250 h 4838732"/>
              <a:gd name="connsiteX8" fmla="*/ 0 w 2927917"/>
              <a:gd name="connsiteY8" fmla="*/ 4838732 h 4838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7917" h="4838732">
                <a:moveTo>
                  <a:pt x="2927917" y="0"/>
                </a:moveTo>
                <a:lnTo>
                  <a:pt x="2724717" y="127000"/>
                </a:lnTo>
                <a:lnTo>
                  <a:pt x="2204727" y="533593"/>
                </a:lnTo>
                <a:lnTo>
                  <a:pt x="1410267" y="2343150"/>
                </a:lnTo>
                <a:lnTo>
                  <a:pt x="1391217" y="2476500"/>
                </a:lnTo>
                <a:lnTo>
                  <a:pt x="1391217" y="3765550"/>
                </a:lnTo>
                <a:lnTo>
                  <a:pt x="1353117" y="3886200"/>
                </a:lnTo>
                <a:lnTo>
                  <a:pt x="1162617" y="4032250"/>
                </a:lnTo>
                <a:cubicBezTo>
                  <a:pt x="766800" y="4298950"/>
                  <a:pt x="395817" y="4572032"/>
                  <a:pt x="0" y="4838732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Issues &amp; Opportunities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236658" y="551265"/>
            <a:ext cx="3657600" cy="6306735"/>
          </a:xfrm>
        </p:spPr>
        <p:txBody>
          <a:bodyPr wrap="square" lIns="457200" tIns="457200" rIns="914400" bIns="457200" numCol="1" spcCol="457200">
            <a:noAutofit/>
          </a:bodyPr>
          <a:lstStyle/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</a:rPr>
              <a:t>Under the </a:t>
            </a:r>
            <a:r>
              <a:rPr lang="en-US" b="1" dirty="0" err="1">
                <a:solidFill>
                  <a:schemeClr val="bg1"/>
                </a:solidFill>
              </a:rPr>
              <a:t>Els</a:t>
            </a: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</a:rPr>
              <a:t>Parks &amp; Open Space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Louis Nine Blvd Connection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174 St Connection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Crotona Park East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Horseshoe Park Triangle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3337108" y="551265"/>
            <a:ext cx="3778620" cy="6306735"/>
          </a:xfrm>
        </p:spPr>
        <p:txBody>
          <a:bodyPr wrap="square" lIns="457200" tIns="457200" rIns="457200" bIns="457200" numCol="1" spcCol="457200">
            <a:noAutofit/>
          </a:bodyPr>
          <a:lstStyle/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</a:rPr>
              <a:t>Southern Blvd BID</a:t>
            </a:r>
            <a:endParaRPr lang="en-US" sz="1600" b="1" dirty="0">
              <a:solidFill>
                <a:schemeClr val="bg1"/>
              </a:solidFill>
            </a:endParaRP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Pedestrian Retail Corridor Improvement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Major Intersection Safety Improvement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Reimagine Bus Terminal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Simpson St Triangle Pedestrian Plaza</a:t>
            </a: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endParaRPr lang="en-US" b="1" dirty="0">
              <a:solidFill>
                <a:schemeClr val="bg1"/>
              </a:solidFill>
            </a:endParaRP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</a:rPr>
              <a:t>Westchester Ave Corridor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163 St / Rev James A Polite Ave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Hoe Ave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Longfellow Ave / 167 St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Whitlock Ave</a:t>
            </a:r>
          </a:p>
        </p:txBody>
      </p:sp>
      <p:sp>
        <p:nvSpPr>
          <p:cNvPr id="5" name="Freeform 4"/>
          <p:cNvSpPr/>
          <p:nvPr/>
        </p:nvSpPr>
        <p:spPr>
          <a:xfrm>
            <a:off x="8742513" y="2436492"/>
            <a:ext cx="645906" cy="1216147"/>
          </a:xfrm>
          <a:custGeom>
            <a:avLst/>
            <a:gdLst>
              <a:gd name="connsiteX0" fmla="*/ 0 w 419100"/>
              <a:gd name="connsiteY0" fmla="*/ 0 h 1098550"/>
              <a:gd name="connsiteX1" fmla="*/ 82550 w 419100"/>
              <a:gd name="connsiteY1" fmla="*/ 57150 h 1098550"/>
              <a:gd name="connsiteX2" fmla="*/ 419100 w 419100"/>
              <a:gd name="connsiteY2" fmla="*/ 1098550 h 1098550"/>
              <a:gd name="connsiteX0" fmla="*/ 0 w 630339"/>
              <a:gd name="connsiteY0" fmla="*/ 0 h 1211210"/>
              <a:gd name="connsiteX1" fmla="*/ 293789 w 630339"/>
              <a:gd name="connsiteY1" fmla="*/ 169810 h 1211210"/>
              <a:gd name="connsiteX2" fmla="*/ 630339 w 630339"/>
              <a:gd name="connsiteY2" fmla="*/ 1211210 h 1211210"/>
              <a:gd name="connsiteX0" fmla="*/ 0 w 616256"/>
              <a:gd name="connsiteY0" fmla="*/ 0 h 1190085"/>
              <a:gd name="connsiteX1" fmla="*/ 279706 w 616256"/>
              <a:gd name="connsiteY1" fmla="*/ 148685 h 1190085"/>
              <a:gd name="connsiteX2" fmla="*/ 616256 w 616256"/>
              <a:gd name="connsiteY2" fmla="*/ 1190085 h 1190085"/>
              <a:gd name="connsiteX0" fmla="*/ 0 w 581930"/>
              <a:gd name="connsiteY0" fmla="*/ 0 h 1095688"/>
              <a:gd name="connsiteX1" fmla="*/ 279706 w 581930"/>
              <a:gd name="connsiteY1" fmla="*/ 148685 h 1095688"/>
              <a:gd name="connsiteX2" fmla="*/ 581930 w 581930"/>
              <a:gd name="connsiteY2" fmla="*/ 1095688 h 109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1930" h="1095688">
                <a:moveTo>
                  <a:pt x="0" y="0"/>
                </a:moveTo>
                <a:lnTo>
                  <a:pt x="279706" y="148685"/>
                </a:lnTo>
                <a:lnTo>
                  <a:pt x="581930" y="1095688"/>
                </a:ln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504040" y="4365828"/>
            <a:ext cx="137160" cy="13716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0" name="Oval 49"/>
          <p:cNvSpPr/>
          <p:nvPr/>
        </p:nvSpPr>
        <p:spPr>
          <a:xfrm>
            <a:off x="8223705" y="5695325"/>
            <a:ext cx="137160" cy="130475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1" name="Oval 50"/>
          <p:cNvSpPr/>
          <p:nvPr/>
        </p:nvSpPr>
        <p:spPr>
          <a:xfrm>
            <a:off x="10140339" y="4642275"/>
            <a:ext cx="137160" cy="13716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5" name="Oval 54"/>
          <p:cNvSpPr/>
          <p:nvPr/>
        </p:nvSpPr>
        <p:spPr>
          <a:xfrm>
            <a:off x="9600531" y="4973935"/>
            <a:ext cx="137160" cy="13716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Oval 31"/>
          <p:cNvSpPr/>
          <p:nvPr/>
        </p:nvSpPr>
        <p:spPr>
          <a:xfrm>
            <a:off x="10010279" y="1465848"/>
            <a:ext cx="137160" cy="137160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6" name="Oval 35"/>
          <p:cNvSpPr/>
          <p:nvPr/>
        </p:nvSpPr>
        <p:spPr>
          <a:xfrm>
            <a:off x="9007441" y="5369526"/>
            <a:ext cx="137160" cy="13716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7" name="Freeform 36"/>
          <p:cNvSpPr/>
          <p:nvPr/>
        </p:nvSpPr>
        <p:spPr>
          <a:xfrm>
            <a:off x="9411753" y="4681803"/>
            <a:ext cx="64294" cy="1516857"/>
          </a:xfrm>
          <a:custGeom>
            <a:avLst/>
            <a:gdLst>
              <a:gd name="connsiteX0" fmla="*/ 66675 w 66675"/>
              <a:gd name="connsiteY0" fmla="*/ 1533525 h 1533525"/>
              <a:gd name="connsiteX1" fmla="*/ 0 w 66675"/>
              <a:gd name="connsiteY1" fmla="*/ 552450 h 1533525"/>
              <a:gd name="connsiteX2" fmla="*/ 0 w 66675"/>
              <a:gd name="connsiteY2" fmla="*/ 0 h 1533525"/>
              <a:gd name="connsiteX0" fmla="*/ 83343 w 83343"/>
              <a:gd name="connsiteY0" fmla="*/ 1526382 h 1526382"/>
              <a:gd name="connsiteX1" fmla="*/ 0 w 83343"/>
              <a:gd name="connsiteY1" fmla="*/ 552450 h 1526382"/>
              <a:gd name="connsiteX2" fmla="*/ 0 w 83343"/>
              <a:gd name="connsiteY2" fmla="*/ 0 h 1526382"/>
              <a:gd name="connsiteX0" fmla="*/ 123825 w 123825"/>
              <a:gd name="connsiteY0" fmla="*/ 1526382 h 1526382"/>
              <a:gd name="connsiteX1" fmla="*/ 0 w 123825"/>
              <a:gd name="connsiteY1" fmla="*/ 554831 h 1526382"/>
              <a:gd name="connsiteX2" fmla="*/ 40482 w 123825"/>
              <a:gd name="connsiteY2" fmla="*/ 0 h 1526382"/>
              <a:gd name="connsiteX0" fmla="*/ 83343 w 83343"/>
              <a:gd name="connsiteY0" fmla="*/ 1526382 h 1526382"/>
              <a:gd name="connsiteX1" fmla="*/ 7143 w 83343"/>
              <a:gd name="connsiteY1" fmla="*/ 554831 h 1526382"/>
              <a:gd name="connsiteX2" fmla="*/ 0 w 83343"/>
              <a:gd name="connsiteY2" fmla="*/ 0 h 1526382"/>
              <a:gd name="connsiteX0" fmla="*/ 83344 w 83344"/>
              <a:gd name="connsiteY0" fmla="*/ 1526382 h 1526382"/>
              <a:gd name="connsiteX1" fmla="*/ 0 w 83344"/>
              <a:gd name="connsiteY1" fmla="*/ 552450 h 1526382"/>
              <a:gd name="connsiteX2" fmla="*/ 1 w 83344"/>
              <a:gd name="connsiteY2" fmla="*/ 0 h 1526382"/>
              <a:gd name="connsiteX0" fmla="*/ 64294 w 64294"/>
              <a:gd name="connsiteY0" fmla="*/ 1516857 h 1516857"/>
              <a:gd name="connsiteX1" fmla="*/ 0 w 64294"/>
              <a:gd name="connsiteY1" fmla="*/ 552450 h 1516857"/>
              <a:gd name="connsiteX2" fmla="*/ 1 w 64294"/>
              <a:gd name="connsiteY2" fmla="*/ 0 h 1516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294" h="1516857">
                <a:moveTo>
                  <a:pt x="64294" y="1516857"/>
                </a:moveTo>
                <a:cubicBezTo>
                  <a:pt x="36513" y="1192213"/>
                  <a:pt x="27781" y="877094"/>
                  <a:pt x="0" y="552450"/>
                </a:cubicBezTo>
                <a:cubicBezTo>
                  <a:pt x="0" y="368300"/>
                  <a:pt x="1" y="184150"/>
                  <a:pt x="1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9338887" y="5153025"/>
            <a:ext cx="137160" cy="13716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Oval 39"/>
          <p:cNvSpPr/>
          <p:nvPr/>
        </p:nvSpPr>
        <p:spPr>
          <a:xfrm>
            <a:off x="9464040" y="5081108"/>
            <a:ext cx="137160" cy="13716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0203510" y="1903215"/>
            <a:ext cx="1230776" cy="569430"/>
          </a:xfrm>
          <a:prstGeom prst="line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Oval 42"/>
          <p:cNvSpPr/>
          <p:nvPr/>
        </p:nvSpPr>
        <p:spPr>
          <a:xfrm>
            <a:off x="9368738" y="5661192"/>
            <a:ext cx="137160" cy="13716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44" name="Oval 43"/>
          <p:cNvSpPr/>
          <p:nvPr/>
        </p:nvSpPr>
        <p:spPr>
          <a:xfrm>
            <a:off x="9135076" y="2975985"/>
            <a:ext cx="137160" cy="13716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45" name="Oval 44"/>
          <p:cNvSpPr/>
          <p:nvPr/>
        </p:nvSpPr>
        <p:spPr>
          <a:xfrm>
            <a:off x="10750318" y="2119350"/>
            <a:ext cx="137160" cy="13716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47" name="Oval 46"/>
          <p:cNvSpPr/>
          <p:nvPr/>
        </p:nvSpPr>
        <p:spPr>
          <a:xfrm>
            <a:off x="7933581" y="6074072"/>
            <a:ext cx="137160" cy="137160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19277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83" y="3643666"/>
            <a:ext cx="5486400" cy="2737104"/>
          </a:xfrm>
          <a:prstGeom prst="rect">
            <a:avLst/>
          </a:prstGeom>
        </p:spPr>
      </p:pic>
      <p:sp>
        <p:nvSpPr>
          <p:cNvPr id="3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0" y="788847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Height varies dramatically</a:t>
            </a:r>
          </a:p>
          <a:p>
            <a:pPr lvl="1"/>
            <a:r>
              <a:rPr lang="en-US" dirty="0"/>
              <a:t>1 travel lane + 1 service lane + 1 parking lane</a:t>
            </a:r>
          </a:p>
          <a:p>
            <a:pPr lvl="1"/>
            <a:r>
              <a:rPr lang="en-US" dirty="0"/>
              <a:t>Fewer than 500 vehicles/hour/direction during the peak period along Southern Blvd and Westchester Ave in 2017</a:t>
            </a:r>
          </a:p>
          <a:p>
            <a:pPr lvl="1"/>
            <a:r>
              <a:rPr lang="en-US" dirty="0"/>
              <a:t>Yellow columns ~ bus stops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" b="7001"/>
          <a:stretch/>
        </p:blipFill>
        <p:spPr>
          <a:xfrm>
            <a:off x="0" y="3647095"/>
            <a:ext cx="5943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" b="8353"/>
          <a:stretch/>
        </p:blipFill>
        <p:spPr>
          <a:xfrm>
            <a:off x="0" y="788847"/>
            <a:ext cx="59436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 the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281926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Westchester Ave @ 163 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39807"/>
            <a:ext cx="213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Westchester Ave @ Simpson St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9897" y="5222468"/>
            <a:ext cx="914400" cy="11430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086559" y="5363081"/>
            <a:ext cx="696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Bus Stop with Yellow Column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23028" y="1257790"/>
            <a:ext cx="696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~3 to 4 stories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37385" y="4817535"/>
            <a:ext cx="696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~1 to 2 stories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64297" y="2645641"/>
            <a:ext cx="689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Travel Lane</a:t>
            </a:r>
          </a:p>
        </p:txBody>
      </p:sp>
      <p:grpSp>
        <p:nvGrpSpPr>
          <p:cNvPr id="29" name="Group 28"/>
          <p:cNvGrpSpPr/>
          <p:nvPr/>
        </p:nvGrpSpPr>
        <p:grpSpPr>
          <a:xfrm flipH="1">
            <a:off x="3111948" y="993635"/>
            <a:ext cx="93129" cy="2206766"/>
            <a:chOff x="1866389" y="914400"/>
            <a:chExt cx="84232" cy="233972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866389" y="914400"/>
              <a:ext cx="0" cy="2339721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866389" y="914400"/>
              <a:ext cx="8423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1866389" y="3254121"/>
              <a:ext cx="8423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038600" y="4721537"/>
            <a:ext cx="91440" cy="1392325"/>
            <a:chOff x="1866389" y="914400"/>
            <a:chExt cx="84232" cy="233972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1950621" y="914400"/>
              <a:ext cx="0" cy="2339721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1866389" y="914400"/>
              <a:ext cx="8423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866389" y="3254121"/>
              <a:ext cx="8423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2069" y="2904861"/>
            <a:ext cx="1567341" cy="196799"/>
            <a:chOff x="3447575" y="2957990"/>
            <a:chExt cx="1335114" cy="167640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447575" y="3049430"/>
              <a:ext cx="1335114" cy="7620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447575" y="2957990"/>
              <a:ext cx="0" cy="9144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868289" y="2986565"/>
              <a:ext cx="0" cy="9144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782689" y="3032285"/>
              <a:ext cx="0" cy="9144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325489" y="3003710"/>
              <a:ext cx="0" cy="9144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220262" y="2671103"/>
            <a:ext cx="65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Service Lane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63216" y="2691467"/>
            <a:ext cx="82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Parking Lane</a:t>
            </a:r>
          </a:p>
        </p:txBody>
      </p:sp>
    </p:spTree>
    <p:extLst>
      <p:ext uri="{BB962C8B-B14F-4D97-AF65-F5344CB8AC3E}">
        <p14:creationId xmlns:p14="http://schemas.microsoft.com/office/powerpoint/2010/main" val="3290284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2">
            <a:extLst>
              <a:ext uri="{FF2B5EF4-FFF2-40B4-BE49-F238E27FC236}">
                <a16:creationId xmlns:a16="http://schemas.microsoft.com/office/drawing/2014/main" id="{CAAD4422-0AF3-F61A-F840-C96FE0D97AB5}"/>
              </a:ext>
            </a:extLst>
          </p:cNvPr>
          <p:cNvSpPr txBox="1">
            <a:spLocks/>
          </p:cNvSpPr>
          <p:nvPr/>
        </p:nvSpPr>
        <p:spPr>
          <a:xfrm>
            <a:off x="914400" y="2057400"/>
            <a:ext cx="10363200" cy="15906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dirty="0"/>
              <a:t>Existing Conditions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057151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0" y="788847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Pedestrians are forced to wait, enter and leave the bus in the middle of the street</a:t>
            </a:r>
          </a:p>
          <a:p>
            <a:pPr lvl="1"/>
            <a:r>
              <a:rPr lang="en-US" dirty="0"/>
              <a:t>Turning vehicles weave through the bus stop to make turns or get around a bus</a:t>
            </a:r>
          </a:p>
          <a:p>
            <a:pPr lvl="1"/>
            <a:r>
              <a:rPr lang="en-US" dirty="0"/>
              <a:t>Columns block cars’ visibility of pedestrians</a:t>
            </a:r>
          </a:p>
          <a:p>
            <a:pPr lvl="1"/>
            <a:r>
              <a:rPr lang="en-US" dirty="0"/>
              <a:t>Yellow columns serve as bus stops but no bus stop signs at some locations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7"/>
          <a:stretch/>
        </p:blipFill>
        <p:spPr>
          <a:xfrm>
            <a:off x="6248400" y="3645588"/>
            <a:ext cx="5943600" cy="27449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8"/>
          <a:stretch/>
        </p:blipFill>
        <p:spPr>
          <a:xfrm>
            <a:off x="-6417" y="3648965"/>
            <a:ext cx="5943600" cy="2743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 the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6417" y="6144297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Westchester Ave @ 163 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8400" y="6142162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Westchester Ave @ 163 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283" y="5426389"/>
            <a:ext cx="118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Vehicles in the Service Lane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5508277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Passenger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1080" y="6091676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86927" y="5557386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Yellow Column without Bus Stop Sign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68612" y="4760534"/>
            <a:ext cx="754410" cy="160359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326"/>
            <a:ext cx="5943600" cy="2743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6418" y="3287040"/>
            <a:ext cx="2216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@ Jennings 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95202" y="2928612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Bus Stop in the Middle of the Street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37989" y="788847"/>
            <a:ext cx="754410" cy="191400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273391" y="91440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Columns Block Cars’ Visibility of Pedestrians</a:t>
            </a:r>
          </a:p>
        </p:txBody>
      </p:sp>
    </p:spTree>
    <p:extLst>
      <p:ext uri="{BB962C8B-B14F-4D97-AF65-F5344CB8AC3E}">
        <p14:creationId xmlns:p14="http://schemas.microsoft.com/office/powerpoint/2010/main" val="873615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895"/>
            <a:ext cx="5943600" cy="27432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" y="3634842"/>
            <a:ext cx="59436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 the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DOT Bus Stops under the </a:t>
            </a:r>
            <a:r>
              <a:rPr lang="en-US" b="1" dirty="0" err="1"/>
              <a:t>Els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http://www.nyc.gov/html/dot/html/pedestrians/safertstransit.shtml#bus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31821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@ Freeman St (2014)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0800" y="5414898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Safer Bus Stop with Closed Service and Parking Lanes</a:t>
            </a:r>
          </a:p>
        </p:txBody>
      </p:sp>
      <p:sp>
        <p:nvSpPr>
          <p:cNvPr id="16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0" y="788847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Close outer lanes or add pedestrian island at the bus stops (DOT Bus Stops under the </a:t>
            </a:r>
            <a:r>
              <a:rPr lang="en-US" dirty="0" err="1"/>
              <a:t>Els</a:t>
            </a:r>
            <a:r>
              <a:rPr lang="en-US" dirty="0"/>
              <a:t> projects)</a:t>
            </a:r>
          </a:p>
          <a:p>
            <a:pPr lvl="1"/>
            <a:r>
              <a:rPr lang="en-US" dirty="0"/>
              <a:t>Pedestrian safety improvement throughout the corridor</a:t>
            </a:r>
          </a:p>
          <a:p>
            <a:pPr lvl="1"/>
            <a:r>
              <a:rPr lang="en-US" dirty="0"/>
              <a:t>Install street furniture at the bus stops under the </a:t>
            </a:r>
            <a:r>
              <a:rPr lang="en-US" dirty="0" err="1"/>
              <a:t>els</a:t>
            </a:r>
            <a:endParaRPr lang="en-US" dirty="0"/>
          </a:p>
          <a:p>
            <a:pPr lvl="1"/>
            <a:r>
              <a:rPr lang="en-US" dirty="0"/>
              <a:t>Potential bike lanes (close the current service lanes)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3289874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@ Freeman St (2011)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430889" y="4803217"/>
            <a:ext cx="626511" cy="759384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45137" y="4704470"/>
            <a:ext cx="1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Street Furniture at the Bus Stop under the 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73139" y="4648200"/>
            <a:ext cx="5867384" cy="1744120"/>
            <a:chOff x="6173139" y="4648200"/>
            <a:chExt cx="5486400" cy="163087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82"/>
            <a:stretch/>
          </p:blipFill>
          <p:spPr>
            <a:xfrm>
              <a:off x="6173139" y="4648200"/>
              <a:ext cx="5486400" cy="1627125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6595060" y="6024110"/>
              <a:ext cx="4595815" cy="232880"/>
            </a:xfrm>
            <a:prstGeom prst="rect">
              <a:avLst/>
            </a:prstGeom>
            <a:solidFill>
              <a:srgbClr val="D8D4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6548263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181852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472363" y="600745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153400" y="600745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891585" y="600745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031938" y="5998106"/>
              <a:ext cx="60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6’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Bike Lane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48263" y="5998894"/>
              <a:ext cx="638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13’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Sidewalk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53399" y="6002071"/>
              <a:ext cx="7381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15’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Travel Lane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78267" y="5994361"/>
              <a:ext cx="440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5’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Buffer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7720015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615084" y="5998894"/>
              <a:ext cx="638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9’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Parking Lane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625015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0058400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0301289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0591800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1234741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8887514" y="6002071"/>
              <a:ext cx="7381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15’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Travel Lane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525664" y="5998894"/>
              <a:ext cx="638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9’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Parking Lane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56272" y="5994361"/>
              <a:ext cx="440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5’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Buffer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152969" y="5998106"/>
              <a:ext cx="60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6’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Bike Lane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591298" y="5998894"/>
              <a:ext cx="638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13’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Sidewalk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178888" y="4397974"/>
            <a:ext cx="2888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Bike Lanes under the </a:t>
            </a:r>
            <a:r>
              <a:rPr lang="en-US" sz="1000" b="1" dirty="0" err="1"/>
              <a:t>Els</a:t>
            </a:r>
            <a:endParaRPr lang="en-US" sz="1000" b="1" dirty="0"/>
          </a:p>
        </p:txBody>
      </p:sp>
      <p:sp>
        <p:nvSpPr>
          <p:cNvPr id="13" name="Freeform 12"/>
          <p:cNvSpPr/>
          <p:nvPr/>
        </p:nvSpPr>
        <p:spPr>
          <a:xfrm>
            <a:off x="433388" y="5395913"/>
            <a:ext cx="5491162" cy="962025"/>
          </a:xfrm>
          <a:custGeom>
            <a:avLst/>
            <a:gdLst>
              <a:gd name="connsiteX0" fmla="*/ 5491162 w 5491162"/>
              <a:gd name="connsiteY0" fmla="*/ 962025 h 962025"/>
              <a:gd name="connsiteX1" fmla="*/ 5491162 w 5491162"/>
              <a:gd name="connsiteY1" fmla="*/ 962025 h 962025"/>
              <a:gd name="connsiteX2" fmla="*/ 5414962 w 5491162"/>
              <a:gd name="connsiteY2" fmla="*/ 947737 h 962025"/>
              <a:gd name="connsiteX3" fmla="*/ 90487 w 5491162"/>
              <a:gd name="connsiteY3" fmla="*/ 257175 h 962025"/>
              <a:gd name="connsiteX4" fmla="*/ 0 w 5491162"/>
              <a:gd name="connsiteY4" fmla="*/ 200025 h 962025"/>
              <a:gd name="connsiteX5" fmla="*/ 47625 w 5491162"/>
              <a:gd name="connsiteY5" fmla="*/ 152400 h 962025"/>
              <a:gd name="connsiteX6" fmla="*/ 142875 w 5491162"/>
              <a:gd name="connsiteY6" fmla="*/ 123825 h 962025"/>
              <a:gd name="connsiteX7" fmla="*/ 747712 w 5491162"/>
              <a:gd name="connsiteY7" fmla="*/ 0 h 962025"/>
              <a:gd name="connsiteX8" fmla="*/ 747712 w 5491162"/>
              <a:gd name="connsiteY8" fmla="*/ 0 h 962025"/>
              <a:gd name="connsiteX9" fmla="*/ 747712 w 5491162"/>
              <a:gd name="connsiteY9" fmla="*/ 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162" h="962025">
                <a:moveTo>
                  <a:pt x="5491162" y="962025"/>
                </a:moveTo>
                <a:lnTo>
                  <a:pt x="5491162" y="962025"/>
                </a:lnTo>
                <a:lnTo>
                  <a:pt x="5414962" y="947737"/>
                </a:lnTo>
                <a:lnTo>
                  <a:pt x="90487" y="257175"/>
                </a:lnTo>
                <a:lnTo>
                  <a:pt x="0" y="200025"/>
                </a:lnTo>
                <a:lnTo>
                  <a:pt x="47625" y="152400"/>
                </a:lnTo>
                <a:lnTo>
                  <a:pt x="142875" y="123825"/>
                </a:lnTo>
                <a:lnTo>
                  <a:pt x="747712" y="0"/>
                </a:lnTo>
                <a:lnTo>
                  <a:pt x="747712" y="0"/>
                </a:lnTo>
                <a:lnTo>
                  <a:pt x="747712" y="0"/>
                </a:lnTo>
              </a:path>
            </a:pathLst>
          </a:cu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74471" y="2718428"/>
            <a:ext cx="1487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Dangerous Bus Stop/</a:t>
            </a:r>
          </a:p>
          <a:p>
            <a:pPr algn="ctr"/>
            <a:r>
              <a:rPr lang="en-US" sz="1000" b="1" dirty="0">
                <a:solidFill>
                  <a:srgbClr val="FFFF00"/>
                </a:solidFill>
              </a:rPr>
              <a:t>Service Lane</a:t>
            </a:r>
          </a:p>
        </p:txBody>
      </p:sp>
    </p:spTree>
    <p:extLst>
      <p:ext uri="{BB962C8B-B14F-4D97-AF65-F5344CB8AC3E}">
        <p14:creationId xmlns:p14="http://schemas.microsoft.com/office/powerpoint/2010/main" val="2049855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0" y="788847"/>
            <a:ext cx="717407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DOT Bus Stops Under the </a:t>
            </a:r>
            <a:r>
              <a:rPr lang="en-US" b="1" dirty="0" err="1"/>
              <a:t>Els</a:t>
            </a:r>
            <a:r>
              <a:rPr lang="en-US" b="1" dirty="0"/>
              <a:t> Projects</a:t>
            </a:r>
          </a:p>
          <a:p>
            <a:pPr lvl="1"/>
            <a:r>
              <a:rPr lang="en-US" dirty="0"/>
              <a:t>3 completed</a:t>
            </a:r>
          </a:p>
          <a:p>
            <a:pPr lvl="2"/>
            <a:r>
              <a:rPr lang="en-US" dirty="0"/>
              <a:t>Southern Blvd @ Freeman St (Southbound only)</a:t>
            </a:r>
          </a:p>
          <a:p>
            <a:pPr lvl="2"/>
            <a:r>
              <a:rPr lang="en-US" dirty="0"/>
              <a:t>Westchester Ave @ Simpson St (both directions)</a:t>
            </a:r>
          </a:p>
          <a:p>
            <a:pPr lvl="1"/>
            <a:r>
              <a:rPr lang="en-US" dirty="0"/>
              <a:t>1 underway</a:t>
            </a:r>
          </a:p>
          <a:p>
            <a:pPr lvl="2"/>
            <a:r>
              <a:rPr lang="en-US" dirty="0"/>
              <a:t>Southern Blvd @ Boston Rd @ 174 St (construction will begin after DDC sewer and water main capital reconstruction)</a:t>
            </a:r>
          </a:p>
          <a:p>
            <a:pPr lvl="1"/>
            <a:r>
              <a:rPr lang="en-US" dirty="0"/>
              <a:t>17 potential</a:t>
            </a:r>
          </a:p>
          <a:p>
            <a:pPr lvl="2"/>
            <a:r>
              <a:rPr lang="en-US" dirty="0"/>
              <a:t>17 more similar bus stops within the study area (possibly be funded by NDF)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7" y="3971140"/>
            <a:ext cx="2919088" cy="19927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938" y="0"/>
            <a:ext cx="5026857" cy="6505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Under the </a:t>
            </a:r>
            <a:r>
              <a:rPr lang="en-US" dirty="0" err="1"/>
              <a:t>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/>
              <a:t>White Plains Rd at Burke Ave Bus Stop Under the El Improvements (2017):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>
                <a:hlinkClick r:id="rId4"/>
              </a:rPr>
              <a:t>http://www.nyc.gov/html/dot/downloads/pdf/white-plains-rd-and-burke-ave-dec2017.pdf</a:t>
            </a:r>
            <a:endParaRPr lang="en-US" sz="9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5718715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Before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67001" y="5718715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After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3719396"/>
            <a:ext cx="723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Example of Bus Islands with Painted Pedestrian Space for Bus Stops under the </a:t>
            </a:r>
            <a:r>
              <a:rPr lang="en-US" dirty="0" err="1">
                <a:solidFill>
                  <a:schemeClr val="tx1"/>
                </a:solidFill>
              </a:rPr>
              <a:t>Els</a:t>
            </a:r>
            <a:r>
              <a:rPr lang="en-US" dirty="0">
                <a:solidFill>
                  <a:schemeClr val="tx1"/>
                </a:solidFill>
              </a:rPr>
              <a:t> at White Plains Rd @ Burke Ave</a:t>
            </a:r>
          </a:p>
        </p:txBody>
      </p:sp>
      <p:sp>
        <p:nvSpPr>
          <p:cNvPr id="7" name="Oval 6"/>
          <p:cNvSpPr/>
          <p:nvPr/>
        </p:nvSpPr>
        <p:spPr>
          <a:xfrm>
            <a:off x="10003550" y="1668585"/>
            <a:ext cx="431749" cy="4317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819819" y="2121827"/>
            <a:ext cx="431749" cy="4317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9612868" y="2552094"/>
            <a:ext cx="431749" cy="4317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9434453" y="3015862"/>
            <a:ext cx="431749" cy="4317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9197085" y="3600873"/>
            <a:ext cx="431749" cy="4317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185821" y="4033840"/>
            <a:ext cx="431749" cy="4317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185821" y="4465589"/>
            <a:ext cx="431749" cy="4317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962132" y="5166905"/>
            <a:ext cx="431749" cy="4317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604934" y="5454210"/>
            <a:ext cx="431749" cy="4317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222150" y="5718070"/>
            <a:ext cx="431749" cy="4317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7848089" y="5968844"/>
            <a:ext cx="431749" cy="431749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357920" y="2017819"/>
            <a:ext cx="11170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Southern Blvd @ Boston Rd @ 174 St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10237591" y="1959731"/>
            <a:ext cx="232420" cy="1161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43086" y="3237499"/>
            <a:ext cx="1183238" cy="614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Southern Blvd @ Freeman St (Southbound)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9099548" y="3692145"/>
            <a:ext cx="253551" cy="12686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327918" y="5509105"/>
            <a:ext cx="1329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Westchester Ave @ Simpson St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9196741" y="5439740"/>
            <a:ext cx="236215" cy="1387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207" y="3971051"/>
            <a:ext cx="4338722" cy="199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31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ts val="2400"/>
              </a:lnSpc>
              <a:spcBef>
                <a:spcPts val="0"/>
              </a:spcBef>
            </a:pPr>
            <a:r>
              <a:rPr lang="en-US" dirty="0"/>
              <a:t>Southern Blvd BID</a:t>
            </a:r>
            <a:endParaRPr lang="en-US" sz="20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*Source: </a:t>
            </a:r>
            <a:r>
              <a:rPr lang="en-US" dirty="0">
                <a:hlinkClick r:id="rId2"/>
              </a:rPr>
              <a:t>http://www.nyc.gov/html/dot/downloads/pdf/nycdot-streetdesignmanual-interior-02-geometry.pdf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1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Business Improvement District (BID)</a:t>
            </a:r>
          </a:p>
          <a:p>
            <a:pPr lvl="1"/>
            <a:r>
              <a:rPr lang="en-US" dirty="0"/>
              <a:t>Community partners, such as BIDs or civic organizations, can help maintain and program the public open spaces that the City plans and creates with input from the local communities</a:t>
            </a:r>
          </a:p>
          <a:p>
            <a:r>
              <a:rPr lang="en-US" b="1" dirty="0"/>
              <a:t>Opportunities in Southern Blvd BID</a:t>
            </a:r>
          </a:p>
          <a:p>
            <a:pPr lvl="1"/>
            <a:r>
              <a:rPr lang="en-US" dirty="0"/>
              <a:t>Pedestrian Retail Corridor Improvement</a:t>
            </a:r>
          </a:p>
          <a:p>
            <a:pPr lvl="1"/>
            <a:r>
              <a:rPr lang="en-US" dirty="0"/>
              <a:t>Major Intersection Safety Improvement</a:t>
            </a:r>
          </a:p>
          <a:p>
            <a:pPr lvl="1"/>
            <a:r>
              <a:rPr lang="en-US" dirty="0"/>
              <a:t>Reimagine Bus Terminal</a:t>
            </a:r>
          </a:p>
          <a:p>
            <a:pPr lvl="1"/>
            <a:r>
              <a:rPr lang="en-US" dirty="0"/>
              <a:t>Simpson St Triangle Pedestrian Plaza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01"/>
            <a:ext cx="5943600" cy="5480006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2955925" y="1352550"/>
            <a:ext cx="342900" cy="1098550"/>
          </a:xfrm>
          <a:custGeom>
            <a:avLst/>
            <a:gdLst>
              <a:gd name="connsiteX0" fmla="*/ 31750 w 342900"/>
              <a:gd name="connsiteY0" fmla="*/ 0 h 1098550"/>
              <a:gd name="connsiteX1" fmla="*/ 104775 w 342900"/>
              <a:gd name="connsiteY1" fmla="*/ 0 h 1098550"/>
              <a:gd name="connsiteX2" fmla="*/ 104775 w 342900"/>
              <a:gd name="connsiteY2" fmla="*/ 203200 h 1098550"/>
              <a:gd name="connsiteX3" fmla="*/ 254000 w 342900"/>
              <a:gd name="connsiteY3" fmla="*/ 203200 h 1098550"/>
              <a:gd name="connsiteX4" fmla="*/ 254000 w 342900"/>
              <a:gd name="connsiteY4" fmla="*/ 739775 h 1098550"/>
              <a:gd name="connsiteX5" fmla="*/ 342900 w 342900"/>
              <a:gd name="connsiteY5" fmla="*/ 739775 h 1098550"/>
              <a:gd name="connsiteX6" fmla="*/ 0 w 342900"/>
              <a:gd name="connsiteY6" fmla="*/ 1098550 h 1098550"/>
              <a:gd name="connsiteX7" fmla="*/ 31750 w 342900"/>
              <a:gd name="connsiteY7" fmla="*/ 0 h 109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" h="1098550">
                <a:moveTo>
                  <a:pt x="31750" y="0"/>
                </a:moveTo>
                <a:lnTo>
                  <a:pt x="104775" y="0"/>
                </a:lnTo>
                <a:lnTo>
                  <a:pt x="104775" y="203200"/>
                </a:lnTo>
                <a:lnTo>
                  <a:pt x="254000" y="203200"/>
                </a:lnTo>
                <a:lnTo>
                  <a:pt x="254000" y="739775"/>
                </a:lnTo>
                <a:lnTo>
                  <a:pt x="342900" y="739775"/>
                </a:lnTo>
                <a:lnTo>
                  <a:pt x="0" y="1098550"/>
                </a:lnTo>
                <a:lnTo>
                  <a:pt x="3175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362075"/>
            <a:ext cx="581025" cy="1422400"/>
          </a:xfrm>
          <a:custGeom>
            <a:avLst/>
            <a:gdLst>
              <a:gd name="connsiteX0" fmla="*/ 577850 w 577850"/>
              <a:gd name="connsiteY0" fmla="*/ 0 h 1409700"/>
              <a:gd name="connsiteX1" fmla="*/ 530225 w 577850"/>
              <a:gd name="connsiteY1" fmla="*/ 1143000 h 1409700"/>
              <a:gd name="connsiteX2" fmla="*/ 0 w 577850"/>
              <a:gd name="connsiteY2" fmla="*/ 1409700 h 1409700"/>
              <a:gd name="connsiteX3" fmla="*/ 22225 w 577850"/>
              <a:gd name="connsiteY3" fmla="*/ 1200150 h 1409700"/>
              <a:gd name="connsiteX4" fmla="*/ 260350 w 577850"/>
              <a:gd name="connsiteY4" fmla="*/ 1200150 h 1409700"/>
              <a:gd name="connsiteX5" fmla="*/ 336550 w 577850"/>
              <a:gd name="connsiteY5" fmla="*/ 6350 h 1409700"/>
              <a:gd name="connsiteX6" fmla="*/ 577850 w 577850"/>
              <a:gd name="connsiteY6" fmla="*/ 0 h 1409700"/>
              <a:gd name="connsiteX0" fmla="*/ 577850 w 577850"/>
              <a:gd name="connsiteY0" fmla="*/ 12700 h 1422400"/>
              <a:gd name="connsiteX1" fmla="*/ 530225 w 577850"/>
              <a:gd name="connsiteY1" fmla="*/ 1155700 h 1422400"/>
              <a:gd name="connsiteX2" fmla="*/ 0 w 577850"/>
              <a:gd name="connsiteY2" fmla="*/ 1422400 h 1422400"/>
              <a:gd name="connsiteX3" fmla="*/ 22225 w 577850"/>
              <a:gd name="connsiteY3" fmla="*/ 1212850 h 1422400"/>
              <a:gd name="connsiteX4" fmla="*/ 260350 w 577850"/>
              <a:gd name="connsiteY4" fmla="*/ 1212850 h 1422400"/>
              <a:gd name="connsiteX5" fmla="*/ 323850 w 577850"/>
              <a:gd name="connsiteY5" fmla="*/ 0 h 1422400"/>
              <a:gd name="connsiteX6" fmla="*/ 577850 w 577850"/>
              <a:gd name="connsiteY6" fmla="*/ 12700 h 1422400"/>
              <a:gd name="connsiteX0" fmla="*/ 581025 w 581025"/>
              <a:gd name="connsiteY0" fmla="*/ 3175 h 1422400"/>
              <a:gd name="connsiteX1" fmla="*/ 530225 w 581025"/>
              <a:gd name="connsiteY1" fmla="*/ 1155700 h 1422400"/>
              <a:gd name="connsiteX2" fmla="*/ 0 w 581025"/>
              <a:gd name="connsiteY2" fmla="*/ 1422400 h 1422400"/>
              <a:gd name="connsiteX3" fmla="*/ 22225 w 581025"/>
              <a:gd name="connsiteY3" fmla="*/ 1212850 h 1422400"/>
              <a:gd name="connsiteX4" fmla="*/ 260350 w 581025"/>
              <a:gd name="connsiteY4" fmla="*/ 1212850 h 1422400"/>
              <a:gd name="connsiteX5" fmla="*/ 323850 w 581025"/>
              <a:gd name="connsiteY5" fmla="*/ 0 h 1422400"/>
              <a:gd name="connsiteX6" fmla="*/ 581025 w 581025"/>
              <a:gd name="connsiteY6" fmla="*/ 3175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1025" h="1422400">
                <a:moveTo>
                  <a:pt x="581025" y="3175"/>
                </a:moveTo>
                <a:lnTo>
                  <a:pt x="530225" y="1155700"/>
                </a:lnTo>
                <a:lnTo>
                  <a:pt x="0" y="1422400"/>
                </a:lnTo>
                <a:lnTo>
                  <a:pt x="22225" y="1212850"/>
                </a:lnTo>
                <a:lnTo>
                  <a:pt x="260350" y="1212850"/>
                </a:lnTo>
                <a:lnTo>
                  <a:pt x="323850" y="0"/>
                </a:lnTo>
                <a:lnTo>
                  <a:pt x="581025" y="31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638300" y="2670174"/>
            <a:ext cx="485775" cy="327025"/>
          </a:xfrm>
          <a:custGeom>
            <a:avLst/>
            <a:gdLst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209550 w 488950"/>
              <a:gd name="connsiteY2" fmla="*/ 330200 h 342900"/>
              <a:gd name="connsiteX3" fmla="*/ 466725 w 488950"/>
              <a:gd name="connsiteY3" fmla="*/ 171450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9400 w 488950"/>
              <a:gd name="connsiteY6" fmla="*/ 114300 h 342900"/>
              <a:gd name="connsiteX7" fmla="*/ 9525 w 488950"/>
              <a:gd name="connsiteY7" fmla="*/ 114300 h 342900"/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209550 w 488950"/>
              <a:gd name="connsiteY2" fmla="*/ 330200 h 342900"/>
              <a:gd name="connsiteX3" fmla="*/ 466725 w 488950"/>
              <a:gd name="connsiteY3" fmla="*/ 171450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3050 w 488950"/>
              <a:gd name="connsiteY6" fmla="*/ 117475 h 342900"/>
              <a:gd name="connsiteX7" fmla="*/ 9525 w 488950"/>
              <a:gd name="connsiteY7" fmla="*/ 114300 h 342900"/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209550 w 488950"/>
              <a:gd name="connsiteY2" fmla="*/ 330200 h 342900"/>
              <a:gd name="connsiteX3" fmla="*/ 466725 w 488950"/>
              <a:gd name="connsiteY3" fmla="*/ 171450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3050 w 488950"/>
              <a:gd name="connsiteY6" fmla="*/ 117475 h 342900"/>
              <a:gd name="connsiteX7" fmla="*/ 9525 w 488950"/>
              <a:gd name="connsiteY7" fmla="*/ 114300 h 342900"/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209550 w 488950"/>
              <a:gd name="connsiteY2" fmla="*/ 330200 h 342900"/>
              <a:gd name="connsiteX3" fmla="*/ 476250 w 488950"/>
              <a:gd name="connsiteY3" fmla="*/ 174625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3050 w 488950"/>
              <a:gd name="connsiteY6" fmla="*/ 117475 h 342900"/>
              <a:gd name="connsiteX7" fmla="*/ 9525 w 488950"/>
              <a:gd name="connsiteY7" fmla="*/ 114300 h 342900"/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209550 w 488950"/>
              <a:gd name="connsiteY2" fmla="*/ 330200 h 342900"/>
              <a:gd name="connsiteX3" fmla="*/ 473075 w 488950"/>
              <a:gd name="connsiteY3" fmla="*/ 168275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3050 w 488950"/>
              <a:gd name="connsiteY6" fmla="*/ 117475 h 342900"/>
              <a:gd name="connsiteX7" fmla="*/ 9525 w 488950"/>
              <a:gd name="connsiteY7" fmla="*/ 114300 h 342900"/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193675 w 488950"/>
              <a:gd name="connsiteY2" fmla="*/ 320675 h 342900"/>
              <a:gd name="connsiteX3" fmla="*/ 473075 w 488950"/>
              <a:gd name="connsiteY3" fmla="*/ 168275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3050 w 488950"/>
              <a:gd name="connsiteY6" fmla="*/ 117475 h 342900"/>
              <a:gd name="connsiteX7" fmla="*/ 9525 w 488950"/>
              <a:gd name="connsiteY7" fmla="*/ 114300 h 342900"/>
              <a:gd name="connsiteX0" fmla="*/ 6350 w 485775"/>
              <a:gd name="connsiteY0" fmla="*/ 114300 h 320675"/>
              <a:gd name="connsiteX1" fmla="*/ 0 w 485775"/>
              <a:gd name="connsiteY1" fmla="*/ 320675 h 320675"/>
              <a:gd name="connsiteX2" fmla="*/ 190500 w 485775"/>
              <a:gd name="connsiteY2" fmla="*/ 320675 h 320675"/>
              <a:gd name="connsiteX3" fmla="*/ 469900 w 485775"/>
              <a:gd name="connsiteY3" fmla="*/ 168275 h 320675"/>
              <a:gd name="connsiteX4" fmla="*/ 485775 w 485775"/>
              <a:gd name="connsiteY4" fmla="*/ 9525 h 320675"/>
              <a:gd name="connsiteX5" fmla="*/ 276225 w 485775"/>
              <a:gd name="connsiteY5" fmla="*/ 0 h 320675"/>
              <a:gd name="connsiteX6" fmla="*/ 269875 w 485775"/>
              <a:gd name="connsiteY6" fmla="*/ 117475 h 320675"/>
              <a:gd name="connsiteX7" fmla="*/ 6350 w 485775"/>
              <a:gd name="connsiteY7" fmla="*/ 114300 h 320675"/>
              <a:gd name="connsiteX0" fmla="*/ 6350 w 485775"/>
              <a:gd name="connsiteY0" fmla="*/ 120650 h 327025"/>
              <a:gd name="connsiteX1" fmla="*/ 0 w 485775"/>
              <a:gd name="connsiteY1" fmla="*/ 327025 h 327025"/>
              <a:gd name="connsiteX2" fmla="*/ 190500 w 485775"/>
              <a:gd name="connsiteY2" fmla="*/ 327025 h 327025"/>
              <a:gd name="connsiteX3" fmla="*/ 469900 w 485775"/>
              <a:gd name="connsiteY3" fmla="*/ 174625 h 327025"/>
              <a:gd name="connsiteX4" fmla="*/ 485775 w 485775"/>
              <a:gd name="connsiteY4" fmla="*/ 0 h 327025"/>
              <a:gd name="connsiteX5" fmla="*/ 276225 w 485775"/>
              <a:gd name="connsiteY5" fmla="*/ 6350 h 327025"/>
              <a:gd name="connsiteX6" fmla="*/ 269875 w 485775"/>
              <a:gd name="connsiteY6" fmla="*/ 123825 h 327025"/>
              <a:gd name="connsiteX7" fmla="*/ 6350 w 485775"/>
              <a:gd name="connsiteY7" fmla="*/ 120650 h 32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327025">
                <a:moveTo>
                  <a:pt x="6350" y="120650"/>
                </a:moveTo>
                <a:lnTo>
                  <a:pt x="0" y="327025"/>
                </a:lnTo>
                <a:lnTo>
                  <a:pt x="190500" y="327025"/>
                </a:lnTo>
                <a:lnTo>
                  <a:pt x="469900" y="174625"/>
                </a:lnTo>
                <a:lnTo>
                  <a:pt x="485775" y="0"/>
                </a:lnTo>
                <a:lnTo>
                  <a:pt x="276225" y="6350"/>
                </a:lnTo>
                <a:lnTo>
                  <a:pt x="269875" y="123825"/>
                </a:lnTo>
                <a:lnTo>
                  <a:pt x="6350" y="12065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203450" y="2724150"/>
            <a:ext cx="679450" cy="2466975"/>
          </a:xfrm>
          <a:custGeom>
            <a:avLst/>
            <a:gdLst>
              <a:gd name="connsiteX0" fmla="*/ 542925 w 679450"/>
              <a:gd name="connsiteY0" fmla="*/ 0 h 2466975"/>
              <a:gd name="connsiteX1" fmla="*/ 679450 w 679450"/>
              <a:gd name="connsiteY1" fmla="*/ 2330450 h 2466975"/>
              <a:gd name="connsiteX2" fmla="*/ 635000 w 679450"/>
              <a:gd name="connsiteY2" fmla="*/ 2416175 h 2466975"/>
              <a:gd name="connsiteX3" fmla="*/ 612775 w 679450"/>
              <a:gd name="connsiteY3" fmla="*/ 2435225 h 2466975"/>
              <a:gd name="connsiteX4" fmla="*/ 555625 w 679450"/>
              <a:gd name="connsiteY4" fmla="*/ 2457450 h 2466975"/>
              <a:gd name="connsiteX5" fmla="*/ 320675 w 679450"/>
              <a:gd name="connsiteY5" fmla="*/ 2466975 h 2466975"/>
              <a:gd name="connsiteX6" fmla="*/ 263525 w 679450"/>
              <a:gd name="connsiteY6" fmla="*/ 419100 h 2466975"/>
              <a:gd name="connsiteX7" fmla="*/ 0 w 679450"/>
              <a:gd name="connsiteY7" fmla="*/ 428625 h 2466975"/>
              <a:gd name="connsiteX8" fmla="*/ 3175 w 679450"/>
              <a:gd name="connsiteY8" fmla="*/ 266700 h 2466975"/>
              <a:gd name="connsiteX9" fmla="*/ 542925 w 679450"/>
              <a:gd name="connsiteY9" fmla="*/ 0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50" h="2466975">
                <a:moveTo>
                  <a:pt x="542925" y="0"/>
                </a:moveTo>
                <a:lnTo>
                  <a:pt x="679450" y="2330450"/>
                </a:lnTo>
                <a:lnTo>
                  <a:pt x="635000" y="2416175"/>
                </a:lnTo>
                <a:lnTo>
                  <a:pt x="612775" y="2435225"/>
                </a:lnTo>
                <a:lnTo>
                  <a:pt x="555625" y="2457450"/>
                </a:lnTo>
                <a:lnTo>
                  <a:pt x="320675" y="2466975"/>
                </a:lnTo>
                <a:lnTo>
                  <a:pt x="263525" y="419100"/>
                </a:lnTo>
                <a:lnTo>
                  <a:pt x="0" y="428625"/>
                </a:lnTo>
                <a:cubicBezTo>
                  <a:pt x="1058" y="374650"/>
                  <a:pt x="2117" y="320675"/>
                  <a:pt x="3175" y="266700"/>
                </a:cubicBezTo>
                <a:lnTo>
                  <a:pt x="542925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524000" y="3052763"/>
            <a:ext cx="585788" cy="495300"/>
          </a:xfrm>
          <a:custGeom>
            <a:avLst/>
            <a:gdLst>
              <a:gd name="connsiteX0" fmla="*/ 585788 w 585788"/>
              <a:gd name="connsiteY0" fmla="*/ 0 h 495300"/>
              <a:gd name="connsiteX1" fmla="*/ 571500 w 585788"/>
              <a:gd name="connsiteY1" fmla="*/ 338137 h 495300"/>
              <a:gd name="connsiteX2" fmla="*/ 285750 w 585788"/>
              <a:gd name="connsiteY2" fmla="*/ 347662 h 495300"/>
              <a:gd name="connsiteX3" fmla="*/ 223838 w 585788"/>
              <a:gd name="connsiteY3" fmla="*/ 400050 h 495300"/>
              <a:gd name="connsiteX4" fmla="*/ 214313 w 585788"/>
              <a:gd name="connsiteY4" fmla="*/ 490537 h 495300"/>
              <a:gd name="connsiteX5" fmla="*/ 0 w 585788"/>
              <a:gd name="connsiteY5" fmla="*/ 495300 h 495300"/>
              <a:gd name="connsiteX6" fmla="*/ 28575 w 585788"/>
              <a:gd name="connsiteY6" fmla="*/ 223837 h 495300"/>
              <a:gd name="connsiteX7" fmla="*/ 585788 w 585788"/>
              <a:gd name="connsiteY7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788" h="495300">
                <a:moveTo>
                  <a:pt x="585788" y="0"/>
                </a:moveTo>
                <a:lnTo>
                  <a:pt x="571500" y="338137"/>
                </a:lnTo>
                <a:lnTo>
                  <a:pt x="285750" y="347662"/>
                </a:lnTo>
                <a:lnTo>
                  <a:pt x="223838" y="400050"/>
                </a:lnTo>
                <a:lnTo>
                  <a:pt x="214313" y="490537"/>
                </a:lnTo>
                <a:lnTo>
                  <a:pt x="0" y="495300"/>
                </a:lnTo>
                <a:lnTo>
                  <a:pt x="28575" y="223837"/>
                </a:lnTo>
                <a:lnTo>
                  <a:pt x="585788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067050" y="3657600"/>
            <a:ext cx="909638" cy="1528763"/>
          </a:xfrm>
          <a:custGeom>
            <a:avLst/>
            <a:gdLst>
              <a:gd name="connsiteX0" fmla="*/ 0 w 909638"/>
              <a:gd name="connsiteY0" fmla="*/ 28575 h 1528763"/>
              <a:gd name="connsiteX1" fmla="*/ 257175 w 909638"/>
              <a:gd name="connsiteY1" fmla="*/ 0 h 1528763"/>
              <a:gd name="connsiteX2" fmla="*/ 290513 w 909638"/>
              <a:gd name="connsiteY2" fmla="*/ 242888 h 1528763"/>
              <a:gd name="connsiteX3" fmla="*/ 390525 w 909638"/>
              <a:gd name="connsiteY3" fmla="*/ 233363 h 1528763"/>
              <a:gd name="connsiteX4" fmla="*/ 442913 w 909638"/>
              <a:gd name="connsiteY4" fmla="*/ 576263 h 1528763"/>
              <a:gd name="connsiteX5" fmla="*/ 800100 w 909638"/>
              <a:gd name="connsiteY5" fmla="*/ 547688 h 1528763"/>
              <a:gd name="connsiteX6" fmla="*/ 838200 w 909638"/>
              <a:gd name="connsiteY6" fmla="*/ 876300 h 1528763"/>
              <a:gd name="connsiteX7" fmla="*/ 481013 w 909638"/>
              <a:gd name="connsiteY7" fmla="*/ 909638 h 1528763"/>
              <a:gd name="connsiteX8" fmla="*/ 514350 w 909638"/>
              <a:gd name="connsiteY8" fmla="*/ 1147763 h 1528763"/>
              <a:gd name="connsiteX9" fmla="*/ 871538 w 909638"/>
              <a:gd name="connsiteY9" fmla="*/ 1143000 h 1528763"/>
              <a:gd name="connsiteX10" fmla="*/ 909638 w 909638"/>
              <a:gd name="connsiteY10" fmla="*/ 1504950 h 1528763"/>
              <a:gd name="connsiteX11" fmla="*/ 400050 w 909638"/>
              <a:gd name="connsiteY11" fmla="*/ 1528763 h 1528763"/>
              <a:gd name="connsiteX12" fmla="*/ 204788 w 909638"/>
              <a:gd name="connsiteY12" fmla="*/ 1500188 h 1528763"/>
              <a:gd name="connsiteX13" fmla="*/ 128588 w 909638"/>
              <a:gd name="connsiteY13" fmla="*/ 1452563 h 1528763"/>
              <a:gd name="connsiteX14" fmla="*/ 85725 w 909638"/>
              <a:gd name="connsiteY14" fmla="*/ 1381125 h 1528763"/>
              <a:gd name="connsiteX15" fmla="*/ 76200 w 909638"/>
              <a:gd name="connsiteY15" fmla="*/ 1219200 h 1528763"/>
              <a:gd name="connsiteX16" fmla="*/ 0 w 909638"/>
              <a:gd name="connsiteY16" fmla="*/ 28575 h 1528763"/>
              <a:gd name="connsiteX0" fmla="*/ 0 w 909638"/>
              <a:gd name="connsiteY0" fmla="*/ 28575 h 1528763"/>
              <a:gd name="connsiteX1" fmla="*/ 257175 w 909638"/>
              <a:gd name="connsiteY1" fmla="*/ 0 h 1528763"/>
              <a:gd name="connsiteX2" fmla="*/ 290513 w 909638"/>
              <a:gd name="connsiteY2" fmla="*/ 242888 h 1528763"/>
              <a:gd name="connsiteX3" fmla="*/ 390525 w 909638"/>
              <a:gd name="connsiteY3" fmla="*/ 233363 h 1528763"/>
              <a:gd name="connsiteX4" fmla="*/ 442913 w 909638"/>
              <a:gd name="connsiteY4" fmla="*/ 576263 h 1528763"/>
              <a:gd name="connsiteX5" fmla="*/ 800100 w 909638"/>
              <a:gd name="connsiteY5" fmla="*/ 547688 h 1528763"/>
              <a:gd name="connsiteX6" fmla="*/ 838200 w 909638"/>
              <a:gd name="connsiteY6" fmla="*/ 876300 h 1528763"/>
              <a:gd name="connsiteX7" fmla="*/ 657225 w 909638"/>
              <a:gd name="connsiteY7" fmla="*/ 900113 h 1528763"/>
              <a:gd name="connsiteX8" fmla="*/ 514350 w 909638"/>
              <a:gd name="connsiteY8" fmla="*/ 1147763 h 1528763"/>
              <a:gd name="connsiteX9" fmla="*/ 871538 w 909638"/>
              <a:gd name="connsiteY9" fmla="*/ 1143000 h 1528763"/>
              <a:gd name="connsiteX10" fmla="*/ 909638 w 909638"/>
              <a:gd name="connsiteY10" fmla="*/ 1504950 h 1528763"/>
              <a:gd name="connsiteX11" fmla="*/ 400050 w 909638"/>
              <a:gd name="connsiteY11" fmla="*/ 1528763 h 1528763"/>
              <a:gd name="connsiteX12" fmla="*/ 204788 w 909638"/>
              <a:gd name="connsiteY12" fmla="*/ 1500188 h 1528763"/>
              <a:gd name="connsiteX13" fmla="*/ 128588 w 909638"/>
              <a:gd name="connsiteY13" fmla="*/ 1452563 h 1528763"/>
              <a:gd name="connsiteX14" fmla="*/ 85725 w 909638"/>
              <a:gd name="connsiteY14" fmla="*/ 1381125 h 1528763"/>
              <a:gd name="connsiteX15" fmla="*/ 76200 w 909638"/>
              <a:gd name="connsiteY15" fmla="*/ 1219200 h 1528763"/>
              <a:gd name="connsiteX16" fmla="*/ 0 w 909638"/>
              <a:gd name="connsiteY16" fmla="*/ 28575 h 1528763"/>
              <a:gd name="connsiteX0" fmla="*/ 0 w 909638"/>
              <a:gd name="connsiteY0" fmla="*/ 28575 h 1528763"/>
              <a:gd name="connsiteX1" fmla="*/ 257175 w 909638"/>
              <a:gd name="connsiteY1" fmla="*/ 0 h 1528763"/>
              <a:gd name="connsiteX2" fmla="*/ 290513 w 909638"/>
              <a:gd name="connsiteY2" fmla="*/ 242888 h 1528763"/>
              <a:gd name="connsiteX3" fmla="*/ 390525 w 909638"/>
              <a:gd name="connsiteY3" fmla="*/ 233363 h 1528763"/>
              <a:gd name="connsiteX4" fmla="*/ 442913 w 909638"/>
              <a:gd name="connsiteY4" fmla="*/ 576263 h 1528763"/>
              <a:gd name="connsiteX5" fmla="*/ 800100 w 909638"/>
              <a:gd name="connsiteY5" fmla="*/ 547688 h 1528763"/>
              <a:gd name="connsiteX6" fmla="*/ 838200 w 909638"/>
              <a:gd name="connsiteY6" fmla="*/ 876300 h 1528763"/>
              <a:gd name="connsiteX7" fmla="*/ 657225 w 909638"/>
              <a:gd name="connsiteY7" fmla="*/ 900113 h 1528763"/>
              <a:gd name="connsiteX8" fmla="*/ 681038 w 909638"/>
              <a:gd name="connsiteY8" fmla="*/ 1147763 h 1528763"/>
              <a:gd name="connsiteX9" fmla="*/ 871538 w 909638"/>
              <a:gd name="connsiteY9" fmla="*/ 1143000 h 1528763"/>
              <a:gd name="connsiteX10" fmla="*/ 909638 w 909638"/>
              <a:gd name="connsiteY10" fmla="*/ 1504950 h 1528763"/>
              <a:gd name="connsiteX11" fmla="*/ 400050 w 909638"/>
              <a:gd name="connsiteY11" fmla="*/ 1528763 h 1528763"/>
              <a:gd name="connsiteX12" fmla="*/ 204788 w 909638"/>
              <a:gd name="connsiteY12" fmla="*/ 1500188 h 1528763"/>
              <a:gd name="connsiteX13" fmla="*/ 128588 w 909638"/>
              <a:gd name="connsiteY13" fmla="*/ 1452563 h 1528763"/>
              <a:gd name="connsiteX14" fmla="*/ 85725 w 909638"/>
              <a:gd name="connsiteY14" fmla="*/ 1381125 h 1528763"/>
              <a:gd name="connsiteX15" fmla="*/ 76200 w 909638"/>
              <a:gd name="connsiteY15" fmla="*/ 1219200 h 1528763"/>
              <a:gd name="connsiteX16" fmla="*/ 0 w 909638"/>
              <a:gd name="connsiteY16" fmla="*/ 28575 h 1528763"/>
              <a:gd name="connsiteX0" fmla="*/ 0 w 909638"/>
              <a:gd name="connsiteY0" fmla="*/ 28575 h 1528763"/>
              <a:gd name="connsiteX1" fmla="*/ 257175 w 909638"/>
              <a:gd name="connsiteY1" fmla="*/ 0 h 1528763"/>
              <a:gd name="connsiteX2" fmla="*/ 290513 w 909638"/>
              <a:gd name="connsiteY2" fmla="*/ 242888 h 1528763"/>
              <a:gd name="connsiteX3" fmla="*/ 390525 w 909638"/>
              <a:gd name="connsiteY3" fmla="*/ 233363 h 1528763"/>
              <a:gd name="connsiteX4" fmla="*/ 442913 w 909638"/>
              <a:gd name="connsiteY4" fmla="*/ 576263 h 1528763"/>
              <a:gd name="connsiteX5" fmla="*/ 800100 w 909638"/>
              <a:gd name="connsiteY5" fmla="*/ 547688 h 1528763"/>
              <a:gd name="connsiteX6" fmla="*/ 842963 w 909638"/>
              <a:gd name="connsiteY6" fmla="*/ 900112 h 1528763"/>
              <a:gd name="connsiteX7" fmla="*/ 657225 w 909638"/>
              <a:gd name="connsiteY7" fmla="*/ 900113 h 1528763"/>
              <a:gd name="connsiteX8" fmla="*/ 681038 w 909638"/>
              <a:gd name="connsiteY8" fmla="*/ 1147763 h 1528763"/>
              <a:gd name="connsiteX9" fmla="*/ 871538 w 909638"/>
              <a:gd name="connsiteY9" fmla="*/ 1143000 h 1528763"/>
              <a:gd name="connsiteX10" fmla="*/ 909638 w 909638"/>
              <a:gd name="connsiteY10" fmla="*/ 1504950 h 1528763"/>
              <a:gd name="connsiteX11" fmla="*/ 400050 w 909638"/>
              <a:gd name="connsiteY11" fmla="*/ 1528763 h 1528763"/>
              <a:gd name="connsiteX12" fmla="*/ 204788 w 909638"/>
              <a:gd name="connsiteY12" fmla="*/ 1500188 h 1528763"/>
              <a:gd name="connsiteX13" fmla="*/ 128588 w 909638"/>
              <a:gd name="connsiteY13" fmla="*/ 1452563 h 1528763"/>
              <a:gd name="connsiteX14" fmla="*/ 85725 w 909638"/>
              <a:gd name="connsiteY14" fmla="*/ 1381125 h 1528763"/>
              <a:gd name="connsiteX15" fmla="*/ 76200 w 909638"/>
              <a:gd name="connsiteY15" fmla="*/ 1219200 h 1528763"/>
              <a:gd name="connsiteX16" fmla="*/ 0 w 909638"/>
              <a:gd name="connsiteY16" fmla="*/ 28575 h 15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9638" h="1528763">
                <a:moveTo>
                  <a:pt x="0" y="28575"/>
                </a:moveTo>
                <a:lnTo>
                  <a:pt x="257175" y="0"/>
                </a:lnTo>
                <a:lnTo>
                  <a:pt x="290513" y="242888"/>
                </a:lnTo>
                <a:lnTo>
                  <a:pt x="390525" y="233363"/>
                </a:lnTo>
                <a:lnTo>
                  <a:pt x="442913" y="576263"/>
                </a:lnTo>
                <a:lnTo>
                  <a:pt x="800100" y="547688"/>
                </a:lnTo>
                <a:lnTo>
                  <a:pt x="842963" y="900112"/>
                </a:lnTo>
                <a:lnTo>
                  <a:pt x="657225" y="900113"/>
                </a:lnTo>
                <a:lnTo>
                  <a:pt x="681038" y="1147763"/>
                </a:lnTo>
                <a:lnTo>
                  <a:pt x="871538" y="1143000"/>
                </a:lnTo>
                <a:lnTo>
                  <a:pt x="909638" y="1504950"/>
                </a:lnTo>
                <a:lnTo>
                  <a:pt x="400050" y="1528763"/>
                </a:lnTo>
                <a:lnTo>
                  <a:pt x="204788" y="1500188"/>
                </a:lnTo>
                <a:lnTo>
                  <a:pt x="128588" y="1452563"/>
                </a:lnTo>
                <a:lnTo>
                  <a:pt x="85725" y="1381125"/>
                </a:lnTo>
                <a:lnTo>
                  <a:pt x="76200" y="1219200"/>
                </a:lnTo>
                <a:lnTo>
                  <a:pt x="0" y="285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009775" y="5286374"/>
            <a:ext cx="771525" cy="500063"/>
          </a:xfrm>
          <a:custGeom>
            <a:avLst/>
            <a:gdLst>
              <a:gd name="connsiteX0" fmla="*/ 747713 w 771525"/>
              <a:gd name="connsiteY0" fmla="*/ 9525 h 490538"/>
              <a:gd name="connsiteX1" fmla="*/ 771525 w 771525"/>
              <a:gd name="connsiteY1" fmla="*/ 138113 h 490538"/>
              <a:gd name="connsiteX2" fmla="*/ 523875 w 771525"/>
              <a:gd name="connsiteY2" fmla="*/ 490538 h 490538"/>
              <a:gd name="connsiteX3" fmla="*/ 0 w 771525"/>
              <a:gd name="connsiteY3" fmla="*/ 142875 h 490538"/>
              <a:gd name="connsiteX4" fmla="*/ 157163 w 771525"/>
              <a:gd name="connsiteY4" fmla="*/ 0 h 490538"/>
              <a:gd name="connsiteX5" fmla="*/ 747713 w 771525"/>
              <a:gd name="connsiteY5" fmla="*/ 9525 h 490538"/>
              <a:gd name="connsiteX0" fmla="*/ 747713 w 771525"/>
              <a:gd name="connsiteY0" fmla="*/ 9525 h 490538"/>
              <a:gd name="connsiteX1" fmla="*/ 758825 w 771525"/>
              <a:gd name="connsiteY1" fmla="*/ 63500 h 490538"/>
              <a:gd name="connsiteX2" fmla="*/ 771525 w 771525"/>
              <a:gd name="connsiteY2" fmla="*/ 138113 h 490538"/>
              <a:gd name="connsiteX3" fmla="*/ 523875 w 771525"/>
              <a:gd name="connsiteY3" fmla="*/ 490538 h 490538"/>
              <a:gd name="connsiteX4" fmla="*/ 0 w 771525"/>
              <a:gd name="connsiteY4" fmla="*/ 142875 h 490538"/>
              <a:gd name="connsiteX5" fmla="*/ 157163 w 771525"/>
              <a:gd name="connsiteY5" fmla="*/ 0 h 490538"/>
              <a:gd name="connsiteX6" fmla="*/ 747713 w 771525"/>
              <a:gd name="connsiteY6" fmla="*/ 9525 h 490538"/>
              <a:gd name="connsiteX0" fmla="*/ 719138 w 771525"/>
              <a:gd name="connsiteY0" fmla="*/ 0 h 500063"/>
              <a:gd name="connsiteX1" fmla="*/ 758825 w 771525"/>
              <a:gd name="connsiteY1" fmla="*/ 73025 h 500063"/>
              <a:gd name="connsiteX2" fmla="*/ 771525 w 771525"/>
              <a:gd name="connsiteY2" fmla="*/ 147638 h 500063"/>
              <a:gd name="connsiteX3" fmla="*/ 523875 w 771525"/>
              <a:gd name="connsiteY3" fmla="*/ 500063 h 500063"/>
              <a:gd name="connsiteX4" fmla="*/ 0 w 771525"/>
              <a:gd name="connsiteY4" fmla="*/ 152400 h 500063"/>
              <a:gd name="connsiteX5" fmla="*/ 157163 w 771525"/>
              <a:gd name="connsiteY5" fmla="*/ 9525 h 500063"/>
              <a:gd name="connsiteX6" fmla="*/ 719138 w 771525"/>
              <a:gd name="connsiteY6" fmla="*/ 0 h 500063"/>
              <a:gd name="connsiteX0" fmla="*/ 719138 w 771525"/>
              <a:gd name="connsiteY0" fmla="*/ 0 h 500063"/>
              <a:gd name="connsiteX1" fmla="*/ 768350 w 771525"/>
              <a:gd name="connsiteY1" fmla="*/ 60325 h 500063"/>
              <a:gd name="connsiteX2" fmla="*/ 771525 w 771525"/>
              <a:gd name="connsiteY2" fmla="*/ 147638 h 500063"/>
              <a:gd name="connsiteX3" fmla="*/ 523875 w 771525"/>
              <a:gd name="connsiteY3" fmla="*/ 500063 h 500063"/>
              <a:gd name="connsiteX4" fmla="*/ 0 w 771525"/>
              <a:gd name="connsiteY4" fmla="*/ 152400 h 500063"/>
              <a:gd name="connsiteX5" fmla="*/ 157163 w 771525"/>
              <a:gd name="connsiteY5" fmla="*/ 9525 h 500063"/>
              <a:gd name="connsiteX6" fmla="*/ 719138 w 771525"/>
              <a:gd name="connsiteY6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525" h="500063">
                <a:moveTo>
                  <a:pt x="719138" y="0"/>
                </a:moveTo>
                <a:lnTo>
                  <a:pt x="768350" y="60325"/>
                </a:lnTo>
                <a:lnTo>
                  <a:pt x="771525" y="147638"/>
                </a:lnTo>
                <a:lnTo>
                  <a:pt x="523875" y="500063"/>
                </a:lnTo>
                <a:lnTo>
                  <a:pt x="0" y="152400"/>
                </a:lnTo>
                <a:lnTo>
                  <a:pt x="157163" y="9525"/>
                </a:lnTo>
                <a:lnTo>
                  <a:pt x="719138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74975" y="2311400"/>
            <a:ext cx="819150" cy="1289050"/>
          </a:xfrm>
          <a:custGeom>
            <a:avLst/>
            <a:gdLst>
              <a:gd name="connsiteX0" fmla="*/ 0 w 819150"/>
              <a:gd name="connsiteY0" fmla="*/ 250825 h 1289050"/>
              <a:gd name="connsiteX1" fmla="*/ 73025 w 819150"/>
              <a:gd name="connsiteY1" fmla="*/ 1289050 h 1289050"/>
              <a:gd name="connsiteX2" fmla="*/ 346075 w 819150"/>
              <a:gd name="connsiteY2" fmla="*/ 1257300 h 1289050"/>
              <a:gd name="connsiteX3" fmla="*/ 317500 w 819150"/>
              <a:gd name="connsiteY3" fmla="*/ 1012825 h 1289050"/>
              <a:gd name="connsiteX4" fmla="*/ 546100 w 819150"/>
              <a:gd name="connsiteY4" fmla="*/ 996950 h 1289050"/>
              <a:gd name="connsiteX5" fmla="*/ 533400 w 819150"/>
              <a:gd name="connsiteY5" fmla="*/ 809625 h 1289050"/>
              <a:gd name="connsiteX6" fmla="*/ 819150 w 819150"/>
              <a:gd name="connsiteY6" fmla="*/ 800100 h 1289050"/>
              <a:gd name="connsiteX7" fmla="*/ 812800 w 819150"/>
              <a:gd name="connsiteY7" fmla="*/ 762000 h 1289050"/>
              <a:gd name="connsiteX8" fmla="*/ 307975 w 819150"/>
              <a:gd name="connsiteY8" fmla="*/ 781050 h 1289050"/>
              <a:gd name="connsiteX9" fmla="*/ 301625 w 819150"/>
              <a:gd name="connsiteY9" fmla="*/ 638175 h 1289050"/>
              <a:gd name="connsiteX10" fmla="*/ 520700 w 819150"/>
              <a:gd name="connsiteY10" fmla="*/ 622300 h 1289050"/>
              <a:gd name="connsiteX11" fmla="*/ 488950 w 819150"/>
              <a:gd name="connsiteY11" fmla="*/ 311150 h 1289050"/>
              <a:gd name="connsiteX12" fmla="*/ 508000 w 819150"/>
              <a:gd name="connsiteY12" fmla="*/ 257175 h 1289050"/>
              <a:gd name="connsiteX13" fmla="*/ 552450 w 819150"/>
              <a:gd name="connsiteY13" fmla="*/ 225425 h 1289050"/>
              <a:gd name="connsiteX14" fmla="*/ 533400 w 819150"/>
              <a:gd name="connsiteY14" fmla="*/ 0 h 1289050"/>
              <a:gd name="connsiteX15" fmla="*/ 0 w 819150"/>
              <a:gd name="connsiteY15" fmla="*/ 250825 h 12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9150" h="1289050">
                <a:moveTo>
                  <a:pt x="0" y="250825"/>
                </a:moveTo>
                <a:lnTo>
                  <a:pt x="73025" y="1289050"/>
                </a:lnTo>
                <a:lnTo>
                  <a:pt x="346075" y="1257300"/>
                </a:lnTo>
                <a:lnTo>
                  <a:pt x="317500" y="1012825"/>
                </a:lnTo>
                <a:lnTo>
                  <a:pt x="546100" y="996950"/>
                </a:lnTo>
                <a:lnTo>
                  <a:pt x="533400" y="809625"/>
                </a:lnTo>
                <a:lnTo>
                  <a:pt x="819150" y="800100"/>
                </a:lnTo>
                <a:lnTo>
                  <a:pt x="812800" y="762000"/>
                </a:lnTo>
                <a:lnTo>
                  <a:pt x="307975" y="781050"/>
                </a:lnTo>
                <a:lnTo>
                  <a:pt x="301625" y="638175"/>
                </a:lnTo>
                <a:lnTo>
                  <a:pt x="520700" y="622300"/>
                </a:lnTo>
                <a:lnTo>
                  <a:pt x="488950" y="311150"/>
                </a:lnTo>
                <a:lnTo>
                  <a:pt x="508000" y="257175"/>
                </a:lnTo>
                <a:lnTo>
                  <a:pt x="552450" y="225425"/>
                </a:lnTo>
                <a:lnTo>
                  <a:pt x="533400" y="0"/>
                </a:lnTo>
                <a:lnTo>
                  <a:pt x="0" y="25082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85802" y="4192244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 BID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65"/>
          <a:stretch/>
        </p:blipFill>
        <p:spPr>
          <a:xfrm>
            <a:off x="6081857" y="3352800"/>
            <a:ext cx="6109939" cy="29178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81653" y="6017222"/>
            <a:ext cx="5791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Willoughby Plaza in Fulton Mall BID, Brooklyn*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241780" y="5123549"/>
            <a:ext cx="962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Del Valle Square + Subway Station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178632" y="2915663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Simpson St Triangle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39086" y="3356017"/>
            <a:ext cx="9534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Pedestrian Retail Corridor</a:t>
            </a:r>
          </a:p>
        </p:txBody>
      </p:sp>
      <p:sp>
        <p:nvSpPr>
          <p:cNvPr id="27" name="TextBox 26"/>
          <p:cNvSpPr txBox="1"/>
          <p:nvPr/>
        </p:nvSpPr>
        <p:spPr>
          <a:xfrm rot="20136191">
            <a:off x="3518716" y="1847065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Westchester Ave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75944" y="1207244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167 St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868433" y="5100720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163 St</a:t>
            </a:r>
          </a:p>
        </p:txBody>
      </p:sp>
      <p:sp>
        <p:nvSpPr>
          <p:cNvPr id="31" name="TextBox 30"/>
          <p:cNvSpPr txBox="1"/>
          <p:nvPr/>
        </p:nvSpPr>
        <p:spPr>
          <a:xfrm rot="16041470">
            <a:off x="2396586" y="4391526"/>
            <a:ext cx="11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429377" y="2340578"/>
            <a:ext cx="953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Dangerous Intersection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910523" y="2622792"/>
            <a:ext cx="6898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Subway Station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65770" y="5585693"/>
            <a:ext cx="6898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New Metro North Station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91064" y="1975874"/>
            <a:ext cx="760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Bus Terminal</a:t>
            </a:r>
          </a:p>
        </p:txBody>
      </p:sp>
    </p:spTree>
    <p:extLst>
      <p:ext uri="{BB962C8B-B14F-4D97-AF65-F5344CB8AC3E}">
        <p14:creationId xmlns:p14="http://schemas.microsoft.com/office/powerpoint/2010/main" val="2214005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" y="3658423"/>
            <a:ext cx="5943600" cy="2718816"/>
          </a:xfrm>
          <a:prstGeom prst="rect">
            <a:avLst/>
          </a:prstGeom>
        </p:spPr>
      </p:pic>
      <p:sp>
        <p:nvSpPr>
          <p:cNvPr id="42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Northern portion of Southern Blvd BID</a:t>
            </a:r>
          </a:p>
          <a:p>
            <a:pPr lvl="1"/>
            <a:r>
              <a:rPr lang="en-US" dirty="0"/>
              <a:t>Under the el from 167 St to Westchester Ave</a:t>
            </a:r>
          </a:p>
          <a:p>
            <a:pPr lvl="1"/>
            <a:r>
              <a:rPr lang="en-US" dirty="0"/>
              <a:t>Large vacant lot and parking lot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Inactive pedestrian retail space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More attractive pedestrian retail space under the el (wider sidewalks, potential bike lanes, etc.)</a:t>
            </a:r>
          </a:p>
          <a:p>
            <a:pPr lvl="1"/>
            <a:r>
              <a:rPr lang="en-US" dirty="0"/>
              <a:t>Potential to redesign the entire bus terminal with surrounding buildings and parks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Southern Blvd BID – Pedestrian Retail Corridor Improvement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" y="788846"/>
            <a:ext cx="5943597" cy="2743199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1750854" y="977741"/>
            <a:ext cx="1017587" cy="2519363"/>
          </a:xfrm>
          <a:custGeom>
            <a:avLst/>
            <a:gdLst>
              <a:gd name="connsiteX0" fmla="*/ 603250 w 1022350"/>
              <a:gd name="connsiteY0" fmla="*/ 19050 h 2495550"/>
              <a:gd name="connsiteX1" fmla="*/ 1022350 w 1022350"/>
              <a:gd name="connsiteY1" fmla="*/ 0 h 2495550"/>
              <a:gd name="connsiteX2" fmla="*/ 927100 w 1022350"/>
              <a:gd name="connsiteY2" fmla="*/ 1987550 h 2495550"/>
              <a:gd name="connsiteX3" fmla="*/ 6350 w 1022350"/>
              <a:gd name="connsiteY3" fmla="*/ 2495550 h 2495550"/>
              <a:gd name="connsiteX4" fmla="*/ 0 w 1022350"/>
              <a:gd name="connsiteY4" fmla="*/ 2082800 h 2495550"/>
              <a:gd name="connsiteX5" fmla="*/ 450850 w 1022350"/>
              <a:gd name="connsiteY5" fmla="*/ 2063750 h 2495550"/>
              <a:gd name="connsiteX6" fmla="*/ 603250 w 1022350"/>
              <a:gd name="connsiteY6" fmla="*/ 19050 h 2495550"/>
              <a:gd name="connsiteX0" fmla="*/ 603250 w 1017587"/>
              <a:gd name="connsiteY0" fmla="*/ 42863 h 2519363"/>
              <a:gd name="connsiteX1" fmla="*/ 1017587 w 1017587"/>
              <a:gd name="connsiteY1" fmla="*/ 0 h 2519363"/>
              <a:gd name="connsiteX2" fmla="*/ 927100 w 1017587"/>
              <a:gd name="connsiteY2" fmla="*/ 2011363 h 2519363"/>
              <a:gd name="connsiteX3" fmla="*/ 6350 w 1017587"/>
              <a:gd name="connsiteY3" fmla="*/ 2519363 h 2519363"/>
              <a:gd name="connsiteX4" fmla="*/ 0 w 1017587"/>
              <a:gd name="connsiteY4" fmla="*/ 2106613 h 2519363"/>
              <a:gd name="connsiteX5" fmla="*/ 450850 w 1017587"/>
              <a:gd name="connsiteY5" fmla="*/ 2087563 h 2519363"/>
              <a:gd name="connsiteX6" fmla="*/ 603250 w 1017587"/>
              <a:gd name="connsiteY6" fmla="*/ 42863 h 2519363"/>
              <a:gd name="connsiteX0" fmla="*/ 608012 w 1017587"/>
              <a:gd name="connsiteY0" fmla="*/ 9525 h 2519363"/>
              <a:gd name="connsiteX1" fmla="*/ 1017587 w 1017587"/>
              <a:gd name="connsiteY1" fmla="*/ 0 h 2519363"/>
              <a:gd name="connsiteX2" fmla="*/ 927100 w 1017587"/>
              <a:gd name="connsiteY2" fmla="*/ 2011363 h 2519363"/>
              <a:gd name="connsiteX3" fmla="*/ 6350 w 1017587"/>
              <a:gd name="connsiteY3" fmla="*/ 2519363 h 2519363"/>
              <a:gd name="connsiteX4" fmla="*/ 0 w 1017587"/>
              <a:gd name="connsiteY4" fmla="*/ 2106613 h 2519363"/>
              <a:gd name="connsiteX5" fmla="*/ 450850 w 1017587"/>
              <a:gd name="connsiteY5" fmla="*/ 2087563 h 2519363"/>
              <a:gd name="connsiteX6" fmla="*/ 608012 w 1017587"/>
              <a:gd name="connsiteY6" fmla="*/ 9525 h 251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587" h="2519363">
                <a:moveTo>
                  <a:pt x="608012" y="9525"/>
                </a:moveTo>
                <a:lnTo>
                  <a:pt x="1017587" y="0"/>
                </a:lnTo>
                <a:lnTo>
                  <a:pt x="927100" y="2011363"/>
                </a:lnTo>
                <a:lnTo>
                  <a:pt x="6350" y="2519363"/>
                </a:lnTo>
                <a:cubicBezTo>
                  <a:pt x="4233" y="2381780"/>
                  <a:pt x="2117" y="2244196"/>
                  <a:pt x="0" y="2106613"/>
                </a:cubicBezTo>
                <a:lnTo>
                  <a:pt x="450850" y="2087563"/>
                </a:lnTo>
                <a:lnTo>
                  <a:pt x="608012" y="952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1153955" y="3319305"/>
            <a:ext cx="361950" cy="222250"/>
          </a:xfrm>
          <a:custGeom>
            <a:avLst/>
            <a:gdLst>
              <a:gd name="connsiteX0" fmla="*/ 19050 w 361950"/>
              <a:gd name="connsiteY0" fmla="*/ 0 h 222250"/>
              <a:gd name="connsiteX1" fmla="*/ 361950 w 361950"/>
              <a:gd name="connsiteY1" fmla="*/ 6350 h 222250"/>
              <a:gd name="connsiteX2" fmla="*/ 317500 w 361950"/>
              <a:gd name="connsiteY2" fmla="*/ 222250 h 222250"/>
              <a:gd name="connsiteX3" fmla="*/ 0 w 361950"/>
              <a:gd name="connsiteY3" fmla="*/ 222250 h 222250"/>
              <a:gd name="connsiteX4" fmla="*/ 19050 w 361950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50" h="222250">
                <a:moveTo>
                  <a:pt x="19050" y="0"/>
                </a:moveTo>
                <a:lnTo>
                  <a:pt x="361950" y="6350"/>
                </a:lnTo>
                <a:lnTo>
                  <a:pt x="317500" y="222250"/>
                </a:lnTo>
                <a:lnTo>
                  <a:pt x="0" y="22225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033555" y="944405"/>
            <a:ext cx="514350" cy="1873250"/>
          </a:xfrm>
          <a:custGeom>
            <a:avLst/>
            <a:gdLst>
              <a:gd name="connsiteX0" fmla="*/ 0 w 514350"/>
              <a:gd name="connsiteY0" fmla="*/ 0 h 1873250"/>
              <a:gd name="connsiteX1" fmla="*/ 6350 w 514350"/>
              <a:gd name="connsiteY1" fmla="*/ 1873250 h 1873250"/>
              <a:gd name="connsiteX2" fmla="*/ 514350 w 514350"/>
              <a:gd name="connsiteY2" fmla="*/ 1263650 h 1873250"/>
              <a:gd name="connsiteX3" fmla="*/ 381000 w 514350"/>
              <a:gd name="connsiteY3" fmla="*/ 1263650 h 1873250"/>
              <a:gd name="connsiteX4" fmla="*/ 361950 w 514350"/>
              <a:gd name="connsiteY4" fmla="*/ 355600 h 1873250"/>
              <a:gd name="connsiteX5" fmla="*/ 127000 w 514350"/>
              <a:gd name="connsiteY5" fmla="*/ 349250 h 1873250"/>
              <a:gd name="connsiteX6" fmla="*/ 114300 w 514350"/>
              <a:gd name="connsiteY6" fmla="*/ 0 h 1873250"/>
              <a:gd name="connsiteX7" fmla="*/ 0 w 514350"/>
              <a:gd name="connsiteY7" fmla="*/ 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" h="1873250">
                <a:moveTo>
                  <a:pt x="0" y="0"/>
                </a:moveTo>
                <a:cubicBezTo>
                  <a:pt x="2117" y="624417"/>
                  <a:pt x="4233" y="1248833"/>
                  <a:pt x="6350" y="1873250"/>
                </a:cubicBezTo>
                <a:lnTo>
                  <a:pt x="514350" y="1263650"/>
                </a:lnTo>
                <a:lnTo>
                  <a:pt x="381000" y="1263650"/>
                </a:lnTo>
                <a:lnTo>
                  <a:pt x="361950" y="355600"/>
                </a:lnTo>
                <a:lnTo>
                  <a:pt x="127000" y="349250"/>
                </a:lnTo>
                <a:lnTo>
                  <a:pt x="1143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3074830" y="2614455"/>
            <a:ext cx="904875" cy="920750"/>
          </a:xfrm>
          <a:custGeom>
            <a:avLst/>
            <a:gdLst>
              <a:gd name="connsiteX0" fmla="*/ 0 w 904875"/>
              <a:gd name="connsiteY0" fmla="*/ 473075 h 920750"/>
              <a:gd name="connsiteX1" fmla="*/ 28575 w 904875"/>
              <a:gd name="connsiteY1" fmla="*/ 920750 h 920750"/>
              <a:gd name="connsiteX2" fmla="*/ 787400 w 904875"/>
              <a:gd name="connsiteY2" fmla="*/ 920750 h 920750"/>
              <a:gd name="connsiteX3" fmla="*/ 755650 w 904875"/>
              <a:gd name="connsiteY3" fmla="*/ 479425 h 920750"/>
              <a:gd name="connsiteX4" fmla="*/ 904875 w 904875"/>
              <a:gd name="connsiteY4" fmla="*/ 390525 h 920750"/>
              <a:gd name="connsiteX5" fmla="*/ 844550 w 904875"/>
              <a:gd name="connsiteY5" fmla="*/ 0 h 920750"/>
              <a:gd name="connsiteX6" fmla="*/ 0 w 904875"/>
              <a:gd name="connsiteY6" fmla="*/ 473075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4875" h="920750">
                <a:moveTo>
                  <a:pt x="0" y="473075"/>
                </a:moveTo>
                <a:lnTo>
                  <a:pt x="28575" y="920750"/>
                </a:lnTo>
                <a:lnTo>
                  <a:pt x="787400" y="920750"/>
                </a:lnTo>
                <a:lnTo>
                  <a:pt x="755650" y="479425"/>
                </a:lnTo>
                <a:lnTo>
                  <a:pt x="904875" y="390525"/>
                </a:lnTo>
                <a:lnTo>
                  <a:pt x="844550" y="0"/>
                </a:lnTo>
                <a:lnTo>
                  <a:pt x="0" y="4730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rot="19915996">
            <a:off x="2896976" y="2599836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Westchester Ave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2871956" y="964152"/>
            <a:ext cx="2848" cy="201393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6200000">
            <a:off x="2198705" y="1896837"/>
            <a:ext cx="11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Southern Blvd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071052" y="2577974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 BID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601609" y="823818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167 St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1053877" y="2957488"/>
            <a:ext cx="1135270" cy="358657"/>
            <a:chOff x="1920945" y="1106864"/>
            <a:chExt cx="1135270" cy="358657"/>
          </a:xfrm>
        </p:grpSpPr>
        <p:sp>
          <p:nvSpPr>
            <p:cNvPr id="56" name="TextBox 55"/>
            <p:cNvSpPr txBox="1"/>
            <p:nvPr/>
          </p:nvSpPr>
          <p:spPr>
            <a:xfrm>
              <a:off x="1920945" y="1106864"/>
              <a:ext cx="11352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Simpson St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305115" y="132836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2471738" y="1328361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5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183481" y="209182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Bus Terminal</a:t>
            </a:r>
          </a:p>
        </p:txBody>
      </p:sp>
      <p:sp>
        <p:nvSpPr>
          <p:cNvPr id="60" name="TextBox 59"/>
          <p:cNvSpPr txBox="1"/>
          <p:nvPr/>
        </p:nvSpPr>
        <p:spPr>
          <a:xfrm rot="18645611">
            <a:off x="3707759" y="1320415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 Farms Rd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833052" y="127244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Parking Lot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131977" y="124560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Vacant Lot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102701" y="4774477"/>
            <a:ext cx="1019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Pedestrian Retail Space Under the El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-597" y="3284487"/>
            <a:ext cx="3980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Retail Corridor (167 St – Westchester Ave)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-597" y="6129380"/>
            <a:ext cx="3980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between Westchester and 167 St (Facing North)</a:t>
            </a:r>
          </a:p>
        </p:txBody>
      </p:sp>
    </p:spTree>
    <p:extLst>
      <p:ext uri="{BB962C8B-B14F-4D97-AF65-F5344CB8AC3E}">
        <p14:creationId xmlns:p14="http://schemas.microsoft.com/office/powerpoint/2010/main" val="3237324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Southern portion of Southern Blvd BID</a:t>
            </a:r>
          </a:p>
          <a:p>
            <a:pPr lvl="1"/>
            <a:r>
              <a:rPr lang="en-US" dirty="0"/>
              <a:t>No el between Westchester Ave and 163 St</a:t>
            </a:r>
          </a:p>
          <a:p>
            <a:pPr lvl="1"/>
            <a:r>
              <a:rPr lang="en-US" dirty="0"/>
              <a:t>Signed bike route</a:t>
            </a:r>
          </a:p>
          <a:p>
            <a:pPr lvl="1"/>
            <a:r>
              <a:rPr lang="en-US" dirty="0"/>
              <a:t>DOT completed project in 2010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Wide street with lots of double parking, overtaking through striped median, jaywalking, etc.</a:t>
            </a:r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Add standard bike lane by taking 5’ of the 13’ parking lane</a:t>
            </a:r>
          </a:p>
          <a:p>
            <a:pPr lvl="1"/>
            <a:r>
              <a:rPr lang="en-US" dirty="0"/>
              <a:t>Landscaped median</a:t>
            </a:r>
          </a:p>
          <a:p>
            <a:pPr lvl="1"/>
            <a:r>
              <a:rPr lang="en-US" dirty="0"/>
              <a:t>Pedestrian island on south side of the intersection at Aldus St</a:t>
            </a:r>
          </a:p>
          <a:p>
            <a:pPr lvl="1"/>
            <a:r>
              <a:rPr lang="en-US" dirty="0"/>
              <a:t>Street furniture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Southern Blvd BID – Pedestrian Retail Corridor Improvement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Southern Boulevard: </a:t>
            </a:r>
            <a:r>
              <a:rPr lang="en-US" b="1" dirty="0" err="1"/>
              <a:t>Crames</a:t>
            </a:r>
            <a:r>
              <a:rPr lang="en-US" b="1" dirty="0"/>
              <a:t> Square 2010: </a:t>
            </a:r>
            <a:r>
              <a:rPr lang="en-US" dirty="0">
                <a:hlinkClick r:id="rId2"/>
              </a:rPr>
              <a:t>http://www.nyc.gov/html/dot/downloads/pdf/20100502_crames-sq_cb2.pdf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" y="3646231"/>
            <a:ext cx="5943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575"/>
            <a:ext cx="5943600" cy="27432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2328864" y="3167063"/>
            <a:ext cx="565150" cy="357187"/>
          </a:xfrm>
          <a:custGeom>
            <a:avLst/>
            <a:gdLst>
              <a:gd name="connsiteX0" fmla="*/ 561975 w 561975"/>
              <a:gd name="connsiteY0" fmla="*/ 28575 h 357187"/>
              <a:gd name="connsiteX1" fmla="*/ 557212 w 561975"/>
              <a:gd name="connsiteY1" fmla="*/ 128587 h 357187"/>
              <a:gd name="connsiteX2" fmla="*/ 357187 w 561975"/>
              <a:gd name="connsiteY2" fmla="*/ 357187 h 357187"/>
              <a:gd name="connsiteX3" fmla="*/ 261937 w 561975"/>
              <a:gd name="connsiteY3" fmla="*/ 300037 h 357187"/>
              <a:gd name="connsiteX4" fmla="*/ 0 w 561975"/>
              <a:gd name="connsiteY4" fmla="*/ 119062 h 357187"/>
              <a:gd name="connsiteX5" fmla="*/ 85725 w 561975"/>
              <a:gd name="connsiteY5" fmla="*/ 0 h 357187"/>
              <a:gd name="connsiteX6" fmla="*/ 561975 w 561975"/>
              <a:gd name="connsiteY6" fmla="*/ 28575 h 357187"/>
              <a:gd name="connsiteX0" fmla="*/ 565150 w 565150"/>
              <a:gd name="connsiteY0" fmla="*/ 3175 h 357187"/>
              <a:gd name="connsiteX1" fmla="*/ 557212 w 565150"/>
              <a:gd name="connsiteY1" fmla="*/ 128587 h 357187"/>
              <a:gd name="connsiteX2" fmla="*/ 357187 w 565150"/>
              <a:gd name="connsiteY2" fmla="*/ 357187 h 357187"/>
              <a:gd name="connsiteX3" fmla="*/ 261937 w 565150"/>
              <a:gd name="connsiteY3" fmla="*/ 300037 h 357187"/>
              <a:gd name="connsiteX4" fmla="*/ 0 w 565150"/>
              <a:gd name="connsiteY4" fmla="*/ 119062 h 357187"/>
              <a:gd name="connsiteX5" fmla="*/ 85725 w 565150"/>
              <a:gd name="connsiteY5" fmla="*/ 0 h 357187"/>
              <a:gd name="connsiteX6" fmla="*/ 565150 w 565150"/>
              <a:gd name="connsiteY6" fmla="*/ 3175 h 35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150" h="357187">
                <a:moveTo>
                  <a:pt x="565150" y="3175"/>
                </a:moveTo>
                <a:lnTo>
                  <a:pt x="557212" y="128587"/>
                </a:lnTo>
                <a:lnTo>
                  <a:pt x="357187" y="357187"/>
                </a:lnTo>
                <a:lnTo>
                  <a:pt x="261937" y="300037"/>
                </a:lnTo>
                <a:lnTo>
                  <a:pt x="0" y="119062"/>
                </a:lnTo>
                <a:lnTo>
                  <a:pt x="85725" y="0"/>
                </a:lnTo>
                <a:lnTo>
                  <a:pt x="565150" y="31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471738" y="1369219"/>
            <a:ext cx="476250" cy="1721644"/>
          </a:xfrm>
          <a:custGeom>
            <a:avLst/>
            <a:gdLst>
              <a:gd name="connsiteX0" fmla="*/ 204787 w 476250"/>
              <a:gd name="connsiteY0" fmla="*/ 1700213 h 1700213"/>
              <a:gd name="connsiteX1" fmla="*/ 423862 w 476250"/>
              <a:gd name="connsiteY1" fmla="*/ 1685925 h 1700213"/>
              <a:gd name="connsiteX2" fmla="*/ 476250 w 476250"/>
              <a:gd name="connsiteY2" fmla="*/ 1633538 h 1700213"/>
              <a:gd name="connsiteX3" fmla="*/ 409575 w 476250"/>
              <a:gd name="connsiteY3" fmla="*/ 0 h 1700213"/>
              <a:gd name="connsiteX4" fmla="*/ 342900 w 476250"/>
              <a:gd name="connsiteY4" fmla="*/ 4763 h 1700213"/>
              <a:gd name="connsiteX5" fmla="*/ 0 w 476250"/>
              <a:gd name="connsiteY5" fmla="*/ 176213 h 1700213"/>
              <a:gd name="connsiteX6" fmla="*/ 0 w 476250"/>
              <a:gd name="connsiteY6" fmla="*/ 290513 h 1700213"/>
              <a:gd name="connsiteX7" fmla="*/ 247650 w 476250"/>
              <a:gd name="connsiteY7" fmla="*/ 252413 h 1700213"/>
              <a:gd name="connsiteX8" fmla="*/ 204787 w 476250"/>
              <a:gd name="connsiteY8" fmla="*/ 1700213 h 1700213"/>
              <a:gd name="connsiteX0" fmla="*/ 204787 w 476250"/>
              <a:gd name="connsiteY0" fmla="*/ 1700213 h 1700213"/>
              <a:gd name="connsiteX1" fmla="*/ 423862 w 476250"/>
              <a:gd name="connsiteY1" fmla="*/ 1685925 h 1700213"/>
              <a:gd name="connsiteX2" fmla="*/ 476250 w 476250"/>
              <a:gd name="connsiteY2" fmla="*/ 1633538 h 1700213"/>
              <a:gd name="connsiteX3" fmla="*/ 409575 w 476250"/>
              <a:gd name="connsiteY3" fmla="*/ 0 h 1700213"/>
              <a:gd name="connsiteX4" fmla="*/ 342900 w 476250"/>
              <a:gd name="connsiteY4" fmla="*/ 4763 h 1700213"/>
              <a:gd name="connsiteX5" fmla="*/ 0 w 476250"/>
              <a:gd name="connsiteY5" fmla="*/ 176213 h 1700213"/>
              <a:gd name="connsiteX6" fmla="*/ 0 w 476250"/>
              <a:gd name="connsiteY6" fmla="*/ 290513 h 1700213"/>
              <a:gd name="connsiteX7" fmla="*/ 209550 w 476250"/>
              <a:gd name="connsiteY7" fmla="*/ 280988 h 1700213"/>
              <a:gd name="connsiteX8" fmla="*/ 204787 w 476250"/>
              <a:gd name="connsiteY8" fmla="*/ 1700213 h 1700213"/>
              <a:gd name="connsiteX0" fmla="*/ 204787 w 476250"/>
              <a:gd name="connsiteY0" fmla="*/ 1700213 h 1700213"/>
              <a:gd name="connsiteX1" fmla="*/ 423862 w 476250"/>
              <a:gd name="connsiteY1" fmla="*/ 1685925 h 1700213"/>
              <a:gd name="connsiteX2" fmla="*/ 476250 w 476250"/>
              <a:gd name="connsiteY2" fmla="*/ 1633538 h 1700213"/>
              <a:gd name="connsiteX3" fmla="*/ 409575 w 476250"/>
              <a:gd name="connsiteY3" fmla="*/ 0 h 1700213"/>
              <a:gd name="connsiteX4" fmla="*/ 342900 w 476250"/>
              <a:gd name="connsiteY4" fmla="*/ 4763 h 1700213"/>
              <a:gd name="connsiteX5" fmla="*/ 0 w 476250"/>
              <a:gd name="connsiteY5" fmla="*/ 176213 h 1700213"/>
              <a:gd name="connsiteX6" fmla="*/ 0 w 476250"/>
              <a:gd name="connsiteY6" fmla="*/ 290513 h 1700213"/>
              <a:gd name="connsiteX7" fmla="*/ 187325 w 476250"/>
              <a:gd name="connsiteY7" fmla="*/ 280988 h 1700213"/>
              <a:gd name="connsiteX8" fmla="*/ 204787 w 476250"/>
              <a:gd name="connsiteY8" fmla="*/ 1700213 h 1700213"/>
              <a:gd name="connsiteX0" fmla="*/ 204787 w 476250"/>
              <a:gd name="connsiteY0" fmla="*/ 1700213 h 1700213"/>
              <a:gd name="connsiteX1" fmla="*/ 423862 w 476250"/>
              <a:gd name="connsiteY1" fmla="*/ 1685925 h 1700213"/>
              <a:gd name="connsiteX2" fmla="*/ 476250 w 476250"/>
              <a:gd name="connsiteY2" fmla="*/ 1633538 h 1700213"/>
              <a:gd name="connsiteX3" fmla="*/ 409575 w 476250"/>
              <a:gd name="connsiteY3" fmla="*/ 0 h 1700213"/>
              <a:gd name="connsiteX4" fmla="*/ 342900 w 476250"/>
              <a:gd name="connsiteY4" fmla="*/ 4763 h 1700213"/>
              <a:gd name="connsiteX5" fmla="*/ 0 w 476250"/>
              <a:gd name="connsiteY5" fmla="*/ 176213 h 1700213"/>
              <a:gd name="connsiteX6" fmla="*/ 0 w 476250"/>
              <a:gd name="connsiteY6" fmla="*/ 290513 h 1700213"/>
              <a:gd name="connsiteX7" fmla="*/ 177800 w 476250"/>
              <a:gd name="connsiteY7" fmla="*/ 277813 h 1700213"/>
              <a:gd name="connsiteX8" fmla="*/ 204787 w 476250"/>
              <a:gd name="connsiteY8" fmla="*/ 1700213 h 1700213"/>
              <a:gd name="connsiteX0" fmla="*/ 204787 w 476250"/>
              <a:gd name="connsiteY0" fmla="*/ 1700213 h 1700213"/>
              <a:gd name="connsiteX1" fmla="*/ 423862 w 476250"/>
              <a:gd name="connsiteY1" fmla="*/ 1685925 h 1700213"/>
              <a:gd name="connsiteX2" fmla="*/ 476250 w 476250"/>
              <a:gd name="connsiteY2" fmla="*/ 1633538 h 1700213"/>
              <a:gd name="connsiteX3" fmla="*/ 409575 w 476250"/>
              <a:gd name="connsiteY3" fmla="*/ 0 h 1700213"/>
              <a:gd name="connsiteX4" fmla="*/ 0 w 476250"/>
              <a:gd name="connsiteY4" fmla="*/ 176213 h 1700213"/>
              <a:gd name="connsiteX5" fmla="*/ 0 w 476250"/>
              <a:gd name="connsiteY5" fmla="*/ 290513 h 1700213"/>
              <a:gd name="connsiteX6" fmla="*/ 177800 w 476250"/>
              <a:gd name="connsiteY6" fmla="*/ 277813 h 1700213"/>
              <a:gd name="connsiteX7" fmla="*/ 204787 w 476250"/>
              <a:gd name="connsiteY7" fmla="*/ 1700213 h 1700213"/>
              <a:gd name="connsiteX0" fmla="*/ 204787 w 476250"/>
              <a:gd name="connsiteY0" fmla="*/ 1721644 h 1721644"/>
              <a:gd name="connsiteX1" fmla="*/ 423862 w 476250"/>
              <a:gd name="connsiteY1" fmla="*/ 1707356 h 1721644"/>
              <a:gd name="connsiteX2" fmla="*/ 476250 w 476250"/>
              <a:gd name="connsiteY2" fmla="*/ 1654969 h 1721644"/>
              <a:gd name="connsiteX3" fmla="*/ 385762 w 476250"/>
              <a:gd name="connsiteY3" fmla="*/ 0 h 1721644"/>
              <a:gd name="connsiteX4" fmla="*/ 0 w 476250"/>
              <a:gd name="connsiteY4" fmla="*/ 197644 h 1721644"/>
              <a:gd name="connsiteX5" fmla="*/ 0 w 476250"/>
              <a:gd name="connsiteY5" fmla="*/ 311944 h 1721644"/>
              <a:gd name="connsiteX6" fmla="*/ 177800 w 476250"/>
              <a:gd name="connsiteY6" fmla="*/ 299244 h 1721644"/>
              <a:gd name="connsiteX7" fmla="*/ 204787 w 476250"/>
              <a:gd name="connsiteY7" fmla="*/ 1721644 h 172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250" h="1721644">
                <a:moveTo>
                  <a:pt x="204787" y="1721644"/>
                </a:moveTo>
                <a:lnTo>
                  <a:pt x="423862" y="1707356"/>
                </a:lnTo>
                <a:lnTo>
                  <a:pt x="476250" y="1654969"/>
                </a:lnTo>
                <a:lnTo>
                  <a:pt x="385762" y="0"/>
                </a:lnTo>
                <a:lnTo>
                  <a:pt x="0" y="197644"/>
                </a:lnTo>
                <a:lnTo>
                  <a:pt x="0" y="311944"/>
                </a:lnTo>
                <a:lnTo>
                  <a:pt x="177800" y="299244"/>
                </a:lnTo>
                <a:cubicBezTo>
                  <a:pt x="176212" y="772319"/>
                  <a:pt x="206375" y="1248569"/>
                  <a:pt x="204787" y="172164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995488" y="1619250"/>
            <a:ext cx="395287" cy="325438"/>
          </a:xfrm>
          <a:custGeom>
            <a:avLst/>
            <a:gdLst>
              <a:gd name="connsiteX0" fmla="*/ 395287 w 395287"/>
              <a:gd name="connsiteY0" fmla="*/ 0 h 319088"/>
              <a:gd name="connsiteX1" fmla="*/ 381000 w 395287"/>
              <a:gd name="connsiteY1" fmla="*/ 219075 h 319088"/>
              <a:gd name="connsiteX2" fmla="*/ 161925 w 395287"/>
              <a:gd name="connsiteY2" fmla="*/ 228600 h 319088"/>
              <a:gd name="connsiteX3" fmla="*/ 138112 w 395287"/>
              <a:gd name="connsiteY3" fmla="*/ 319088 h 319088"/>
              <a:gd name="connsiteX4" fmla="*/ 0 w 395287"/>
              <a:gd name="connsiteY4" fmla="*/ 319088 h 319088"/>
              <a:gd name="connsiteX5" fmla="*/ 14287 w 395287"/>
              <a:gd name="connsiteY5" fmla="*/ 147638 h 319088"/>
              <a:gd name="connsiteX6" fmla="*/ 395287 w 395287"/>
              <a:gd name="connsiteY6" fmla="*/ 0 h 319088"/>
              <a:gd name="connsiteX0" fmla="*/ 395287 w 395287"/>
              <a:gd name="connsiteY0" fmla="*/ 0 h 319088"/>
              <a:gd name="connsiteX1" fmla="*/ 381000 w 395287"/>
              <a:gd name="connsiteY1" fmla="*/ 219075 h 319088"/>
              <a:gd name="connsiteX2" fmla="*/ 161925 w 395287"/>
              <a:gd name="connsiteY2" fmla="*/ 228600 h 319088"/>
              <a:gd name="connsiteX3" fmla="*/ 160337 w 395287"/>
              <a:gd name="connsiteY3" fmla="*/ 319088 h 319088"/>
              <a:gd name="connsiteX4" fmla="*/ 0 w 395287"/>
              <a:gd name="connsiteY4" fmla="*/ 319088 h 319088"/>
              <a:gd name="connsiteX5" fmla="*/ 14287 w 395287"/>
              <a:gd name="connsiteY5" fmla="*/ 147638 h 319088"/>
              <a:gd name="connsiteX6" fmla="*/ 395287 w 395287"/>
              <a:gd name="connsiteY6" fmla="*/ 0 h 319088"/>
              <a:gd name="connsiteX0" fmla="*/ 395287 w 395287"/>
              <a:gd name="connsiteY0" fmla="*/ 0 h 325438"/>
              <a:gd name="connsiteX1" fmla="*/ 381000 w 395287"/>
              <a:gd name="connsiteY1" fmla="*/ 219075 h 325438"/>
              <a:gd name="connsiteX2" fmla="*/ 161925 w 395287"/>
              <a:gd name="connsiteY2" fmla="*/ 228600 h 325438"/>
              <a:gd name="connsiteX3" fmla="*/ 153987 w 395287"/>
              <a:gd name="connsiteY3" fmla="*/ 325438 h 325438"/>
              <a:gd name="connsiteX4" fmla="*/ 0 w 395287"/>
              <a:gd name="connsiteY4" fmla="*/ 319088 h 325438"/>
              <a:gd name="connsiteX5" fmla="*/ 14287 w 395287"/>
              <a:gd name="connsiteY5" fmla="*/ 147638 h 325438"/>
              <a:gd name="connsiteX6" fmla="*/ 395287 w 395287"/>
              <a:gd name="connsiteY6" fmla="*/ 0 h 32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287" h="325438">
                <a:moveTo>
                  <a:pt x="395287" y="0"/>
                </a:moveTo>
                <a:lnTo>
                  <a:pt x="381000" y="219075"/>
                </a:lnTo>
                <a:lnTo>
                  <a:pt x="161925" y="228600"/>
                </a:lnTo>
                <a:cubicBezTo>
                  <a:pt x="161396" y="258763"/>
                  <a:pt x="154516" y="295275"/>
                  <a:pt x="153987" y="325438"/>
                </a:cubicBezTo>
                <a:lnTo>
                  <a:pt x="0" y="319088"/>
                </a:lnTo>
                <a:lnTo>
                  <a:pt x="14287" y="147638"/>
                </a:lnTo>
                <a:lnTo>
                  <a:pt x="395287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012280" y="1133475"/>
            <a:ext cx="564357" cy="842963"/>
          </a:xfrm>
          <a:custGeom>
            <a:avLst/>
            <a:gdLst>
              <a:gd name="connsiteX0" fmla="*/ 0 w 552450"/>
              <a:gd name="connsiteY0" fmla="*/ 119063 h 842963"/>
              <a:gd name="connsiteX1" fmla="*/ 38100 w 552450"/>
              <a:gd name="connsiteY1" fmla="*/ 842963 h 842963"/>
              <a:gd name="connsiteX2" fmla="*/ 252412 w 552450"/>
              <a:gd name="connsiteY2" fmla="*/ 833438 h 842963"/>
              <a:gd name="connsiteX3" fmla="*/ 219075 w 552450"/>
              <a:gd name="connsiteY3" fmla="*/ 657225 h 842963"/>
              <a:gd name="connsiteX4" fmla="*/ 381000 w 552450"/>
              <a:gd name="connsiteY4" fmla="*/ 652463 h 842963"/>
              <a:gd name="connsiteX5" fmla="*/ 366712 w 552450"/>
              <a:gd name="connsiteY5" fmla="*/ 533400 h 842963"/>
              <a:gd name="connsiteX6" fmla="*/ 552450 w 552450"/>
              <a:gd name="connsiteY6" fmla="*/ 523875 h 842963"/>
              <a:gd name="connsiteX7" fmla="*/ 538162 w 552450"/>
              <a:gd name="connsiteY7" fmla="*/ 504825 h 842963"/>
              <a:gd name="connsiteX8" fmla="*/ 200025 w 552450"/>
              <a:gd name="connsiteY8" fmla="*/ 485775 h 842963"/>
              <a:gd name="connsiteX9" fmla="*/ 214312 w 552450"/>
              <a:gd name="connsiteY9" fmla="*/ 447675 h 842963"/>
              <a:gd name="connsiteX10" fmla="*/ 342900 w 552450"/>
              <a:gd name="connsiteY10" fmla="*/ 433388 h 842963"/>
              <a:gd name="connsiteX11" fmla="*/ 333375 w 552450"/>
              <a:gd name="connsiteY11" fmla="*/ 180975 h 842963"/>
              <a:gd name="connsiteX12" fmla="*/ 366712 w 552450"/>
              <a:gd name="connsiteY12" fmla="*/ 133350 h 842963"/>
              <a:gd name="connsiteX13" fmla="*/ 366712 w 552450"/>
              <a:gd name="connsiteY13" fmla="*/ 0 h 842963"/>
              <a:gd name="connsiteX14" fmla="*/ 0 w 552450"/>
              <a:gd name="connsiteY14" fmla="*/ 119063 h 842963"/>
              <a:gd name="connsiteX0" fmla="*/ 0 w 552450"/>
              <a:gd name="connsiteY0" fmla="*/ 119063 h 842963"/>
              <a:gd name="connsiteX1" fmla="*/ 38100 w 552450"/>
              <a:gd name="connsiteY1" fmla="*/ 842963 h 842963"/>
              <a:gd name="connsiteX2" fmla="*/ 252412 w 552450"/>
              <a:gd name="connsiteY2" fmla="*/ 833438 h 842963"/>
              <a:gd name="connsiteX3" fmla="*/ 219075 w 552450"/>
              <a:gd name="connsiteY3" fmla="*/ 657225 h 842963"/>
              <a:gd name="connsiteX4" fmla="*/ 381000 w 552450"/>
              <a:gd name="connsiteY4" fmla="*/ 652463 h 842963"/>
              <a:gd name="connsiteX5" fmla="*/ 366712 w 552450"/>
              <a:gd name="connsiteY5" fmla="*/ 533400 h 842963"/>
              <a:gd name="connsiteX6" fmla="*/ 552450 w 552450"/>
              <a:gd name="connsiteY6" fmla="*/ 523875 h 842963"/>
              <a:gd name="connsiteX7" fmla="*/ 538162 w 552450"/>
              <a:gd name="connsiteY7" fmla="*/ 504825 h 842963"/>
              <a:gd name="connsiteX8" fmla="*/ 200025 w 552450"/>
              <a:gd name="connsiteY8" fmla="*/ 485775 h 842963"/>
              <a:gd name="connsiteX9" fmla="*/ 214312 w 552450"/>
              <a:gd name="connsiteY9" fmla="*/ 447675 h 842963"/>
              <a:gd name="connsiteX10" fmla="*/ 342900 w 552450"/>
              <a:gd name="connsiteY10" fmla="*/ 433388 h 842963"/>
              <a:gd name="connsiteX11" fmla="*/ 321469 w 552450"/>
              <a:gd name="connsiteY11" fmla="*/ 154782 h 842963"/>
              <a:gd name="connsiteX12" fmla="*/ 366712 w 552450"/>
              <a:gd name="connsiteY12" fmla="*/ 133350 h 842963"/>
              <a:gd name="connsiteX13" fmla="*/ 366712 w 552450"/>
              <a:gd name="connsiteY13" fmla="*/ 0 h 842963"/>
              <a:gd name="connsiteX14" fmla="*/ 0 w 552450"/>
              <a:gd name="connsiteY14" fmla="*/ 119063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6431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3400 h 842963"/>
              <a:gd name="connsiteX6" fmla="*/ 564357 w 564357"/>
              <a:gd name="connsiteY6" fmla="*/ 523875 h 842963"/>
              <a:gd name="connsiteX7" fmla="*/ 550069 w 564357"/>
              <a:gd name="connsiteY7" fmla="*/ 504825 h 842963"/>
              <a:gd name="connsiteX8" fmla="*/ 211932 w 564357"/>
              <a:gd name="connsiteY8" fmla="*/ 485775 h 842963"/>
              <a:gd name="connsiteX9" fmla="*/ 22621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3400 h 842963"/>
              <a:gd name="connsiteX6" fmla="*/ 564357 w 564357"/>
              <a:gd name="connsiteY6" fmla="*/ 523875 h 842963"/>
              <a:gd name="connsiteX7" fmla="*/ 550069 w 564357"/>
              <a:gd name="connsiteY7" fmla="*/ 504825 h 842963"/>
              <a:gd name="connsiteX8" fmla="*/ 211932 w 564357"/>
              <a:gd name="connsiteY8" fmla="*/ 485775 h 842963"/>
              <a:gd name="connsiteX9" fmla="*/ 22621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3400 h 842963"/>
              <a:gd name="connsiteX6" fmla="*/ 564357 w 564357"/>
              <a:gd name="connsiteY6" fmla="*/ 523875 h 842963"/>
              <a:gd name="connsiteX7" fmla="*/ 550069 w 564357"/>
              <a:gd name="connsiteY7" fmla="*/ 504825 h 842963"/>
              <a:gd name="connsiteX8" fmla="*/ 211932 w 564357"/>
              <a:gd name="connsiteY8" fmla="*/ 517525 h 842963"/>
              <a:gd name="connsiteX9" fmla="*/ 22621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3400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11932 w 564357"/>
              <a:gd name="connsiteY8" fmla="*/ 517525 h 842963"/>
              <a:gd name="connsiteX9" fmla="*/ 22621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11932 w 564357"/>
              <a:gd name="connsiteY8" fmla="*/ 517525 h 842963"/>
              <a:gd name="connsiteX9" fmla="*/ 22621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11932 w 564357"/>
              <a:gd name="connsiteY8" fmla="*/ 517525 h 842963"/>
              <a:gd name="connsiteX9" fmla="*/ 191294 w 564357"/>
              <a:gd name="connsiteY9" fmla="*/ 444500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11932 w 564357"/>
              <a:gd name="connsiteY8" fmla="*/ 517525 h 842963"/>
              <a:gd name="connsiteX9" fmla="*/ 20716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11932 w 564357"/>
              <a:gd name="connsiteY8" fmla="*/ 517525 h 842963"/>
              <a:gd name="connsiteX9" fmla="*/ 280194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84957 w 564357"/>
              <a:gd name="connsiteY8" fmla="*/ 511175 h 842963"/>
              <a:gd name="connsiteX9" fmla="*/ 280194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84957 w 564357"/>
              <a:gd name="connsiteY8" fmla="*/ 511175 h 842963"/>
              <a:gd name="connsiteX9" fmla="*/ 277019 w 564357"/>
              <a:gd name="connsiteY9" fmla="*/ 4349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84957 w 564357"/>
              <a:gd name="connsiteY8" fmla="*/ 511175 h 842963"/>
              <a:gd name="connsiteX9" fmla="*/ 277019 w 564357"/>
              <a:gd name="connsiteY9" fmla="*/ 434975 h 842963"/>
              <a:gd name="connsiteX10" fmla="*/ 354807 w 564357"/>
              <a:gd name="connsiteY10" fmla="*/ 42703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84957 w 564357"/>
              <a:gd name="connsiteY8" fmla="*/ 511175 h 842963"/>
              <a:gd name="connsiteX9" fmla="*/ 277019 w 564357"/>
              <a:gd name="connsiteY9" fmla="*/ 434975 h 842963"/>
              <a:gd name="connsiteX10" fmla="*/ 354807 w 564357"/>
              <a:gd name="connsiteY10" fmla="*/ 427038 h 842963"/>
              <a:gd name="connsiteX11" fmla="*/ 336551 w 564357"/>
              <a:gd name="connsiteY11" fmla="*/ 189707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4357" h="842963">
                <a:moveTo>
                  <a:pt x="0" y="116682"/>
                </a:moveTo>
                <a:lnTo>
                  <a:pt x="50007" y="842963"/>
                </a:lnTo>
                <a:lnTo>
                  <a:pt x="245269" y="833438"/>
                </a:lnTo>
                <a:lnTo>
                  <a:pt x="230982" y="657225"/>
                </a:lnTo>
                <a:lnTo>
                  <a:pt x="392907" y="652463"/>
                </a:lnTo>
                <a:lnTo>
                  <a:pt x="378619" y="536575"/>
                </a:lnTo>
                <a:lnTo>
                  <a:pt x="564357" y="523875"/>
                </a:lnTo>
                <a:lnTo>
                  <a:pt x="556419" y="495300"/>
                </a:lnTo>
                <a:lnTo>
                  <a:pt x="284957" y="511175"/>
                </a:lnTo>
                <a:lnTo>
                  <a:pt x="277019" y="434975"/>
                </a:lnTo>
                <a:lnTo>
                  <a:pt x="354807" y="427038"/>
                </a:lnTo>
                <a:lnTo>
                  <a:pt x="336551" y="189707"/>
                </a:lnTo>
                <a:lnTo>
                  <a:pt x="378619" y="133350"/>
                </a:lnTo>
                <a:lnTo>
                  <a:pt x="378619" y="0"/>
                </a:lnTo>
                <a:lnTo>
                  <a:pt x="0" y="11668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067050" y="2025651"/>
            <a:ext cx="685800" cy="1054100"/>
          </a:xfrm>
          <a:custGeom>
            <a:avLst/>
            <a:gdLst>
              <a:gd name="connsiteX0" fmla="*/ 0 w 688975"/>
              <a:gd name="connsiteY0" fmla="*/ 82550 h 1095375"/>
              <a:gd name="connsiteX1" fmla="*/ 63500 w 688975"/>
              <a:gd name="connsiteY1" fmla="*/ 965200 h 1095375"/>
              <a:gd name="connsiteX2" fmla="*/ 117475 w 688975"/>
              <a:gd name="connsiteY2" fmla="*/ 1054100 h 1095375"/>
              <a:gd name="connsiteX3" fmla="*/ 222250 w 688975"/>
              <a:gd name="connsiteY3" fmla="*/ 1095375 h 1095375"/>
              <a:gd name="connsiteX4" fmla="*/ 688975 w 688975"/>
              <a:gd name="connsiteY4" fmla="*/ 1076325 h 1095375"/>
              <a:gd name="connsiteX5" fmla="*/ 673100 w 688975"/>
              <a:gd name="connsiteY5" fmla="*/ 908050 h 1095375"/>
              <a:gd name="connsiteX6" fmla="*/ 517525 w 688975"/>
              <a:gd name="connsiteY6" fmla="*/ 920750 h 1095375"/>
              <a:gd name="connsiteX7" fmla="*/ 508000 w 688975"/>
              <a:gd name="connsiteY7" fmla="*/ 784225 h 1095375"/>
              <a:gd name="connsiteX8" fmla="*/ 619125 w 688975"/>
              <a:gd name="connsiteY8" fmla="*/ 762000 h 1095375"/>
              <a:gd name="connsiteX9" fmla="*/ 584200 w 688975"/>
              <a:gd name="connsiteY9" fmla="*/ 457200 h 1095375"/>
              <a:gd name="connsiteX10" fmla="*/ 371475 w 688975"/>
              <a:gd name="connsiteY10" fmla="*/ 479425 h 1095375"/>
              <a:gd name="connsiteX11" fmla="*/ 346075 w 688975"/>
              <a:gd name="connsiteY11" fmla="*/ 168275 h 1095375"/>
              <a:gd name="connsiteX12" fmla="*/ 228600 w 688975"/>
              <a:gd name="connsiteY12" fmla="*/ 174625 h 1095375"/>
              <a:gd name="connsiteX13" fmla="*/ 206375 w 688975"/>
              <a:gd name="connsiteY13" fmla="*/ 0 h 1095375"/>
              <a:gd name="connsiteX14" fmla="*/ 0 w 688975"/>
              <a:gd name="connsiteY14" fmla="*/ 82550 h 1095375"/>
              <a:gd name="connsiteX0" fmla="*/ 0 w 688975"/>
              <a:gd name="connsiteY0" fmla="*/ 66675 h 1095375"/>
              <a:gd name="connsiteX1" fmla="*/ 63500 w 688975"/>
              <a:gd name="connsiteY1" fmla="*/ 965200 h 1095375"/>
              <a:gd name="connsiteX2" fmla="*/ 117475 w 688975"/>
              <a:gd name="connsiteY2" fmla="*/ 1054100 h 1095375"/>
              <a:gd name="connsiteX3" fmla="*/ 222250 w 688975"/>
              <a:gd name="connsiteY3" fmla="*/ 1095375 h 1095375"/>
              <a:gd name="connsiteX4" fmla="*/ 688975 w 688975"/>
              <a:gd name="connsiteY4" fmla="*/ 1076325 h 1095375"/>
              <a:gd name="connsiteX5" fmla="*/ 673100 w 688975"/>
              <a:gd name="connsiteY5" fmla="*/ 908050 h 1095375"/>
              <a:gd name="connsiteX6" fmla="*/ 517525 w 688975"/>
              <a:gd name="connsiteY6" fmla="*/ 920750 h 1095375"/>
              <a:gd name="connsiteX7" fmla="*/ 508000 w 688975"/>
              <a:gd name="connsiteY7" fmla="*/ 784225 h 1095375"/>
              <a:gd name="connsiteX8" fmla="*/ 619125 w 688975"/>
              <a:gd name="connsiteY8" fmla="*/ 762000 h 1095375"/>
              <a:gd name="connsiteX9" fmla="*/ 584200 w 688975"/>
              <a:gd name="connsiteY9" fmla="*/ 457200 h 1095375"/>
              <a:gd name="connsiteX10" fmla="*/ 371475 w 688975"/>
              <a:gd name="connsiteY10" fmla="*/ 479425 h 1095375"/>
              <a:gd name="connsiteX11" fmla="*/ 346075 w 688975"/>
              <a:gd name="connsiteY11" fmla="*/ 168275 h 1095375"/>
              <a:gd name="connsiteX12" fmla="*/ 228600 w 688975"/>
              <a:gd name="connsiteY12" fmla="*/ 174625 h 1095375"/>
              <a:gd name="connsiteX13" fmla="*/ 206375 w 688975"/>
              <a:gd name="connsiteY13" fmla="*/ 0 h 1095375"/>
              <a:gd name="connsiteX14" fmla="*/ 0 w 688975"/>
              <a:gd name="connsiteY14" fmla="*/ 66675 h 1095375"/>
              <a:gd name="connsiteX0" fmla="*/ 0 w 688975"/>
              <a:gd name="connsiteY0" fmla="*/ 0 h 1028700"/>
              <a:gd name="connsiteX1" fmla="*/ 63500 w 688975"/>
              <a:gd name="connsiteY1" fmla="*/ 898525 h 1028700"/>
              <a:gd name="connsiteX2" fmla="*/ 117475 w 688975"/>
              <a:gd name="connsiteY2" fmla="*/ 987425 h 1028700"/>
              <a:gd name="connsiteX3" fmla="*/ 222250 w 688975"/>
              <a:gd name="connsiteY3" fmla="*/ 1028700 h 1028700"/>
              <a:gd name="connsiteX4" fmla="*/ 688975 w 688975"/>
              <a:gd name="connsiteY4" fmla="*/ 1009650 h 1028700"/>
              <a:gd name="connsiteX5" fmla="*/ 673100 w 688975"/>
              <a:gd name="connsiteY5" fmla="*/ 841375 h 1028700"/>
              <a:gd name="connsiteX6" fmla="*/ 517525 w 688975"/>
              <a:gd name="connsiteY6" fmla="*/ 854075 h 1028700"/>
              <a:gd name="connsiteX7" fmla="*/ 508000 w 688975"/>
              <a:gd name="connsiteY7" fmla="*/ 717550 h 1028700"/>
              <a:gd name="connsiteX8" fmla="*/ 619125 w 688975"/>
              <a:gd name="connsiteY8" fmla="*/ 695325 h 1028700"/>
              <a:gd name="connsiteX9" fmla="*/ 584200 w 688975"/>
              <a:gd name="connsiteY9" fmla="*/ 390525 h 1028700"/>
              <a:gd name="connsiteX10" fmla="*/ 371475 w 688975"/>
              <a:gd name="connsiteY10" fmla="*/ 412750 h 1028700"/>
              <a:gd name="connsiteX11" fmla="*/ 346075 w 688975"/>
              <a:gd name="connsiteY11" fmla="*/ 101600 h 1028700"/>
              <a:gd name="connsiteX12" fmla="*/ 228600 w 688975"/>
              <a:gd name="connsiteY12" fmla="*/ 107950 h 1028700"/>
              <a:gd name="connsiteX13" fmla="*/ 304800 w 688975"/>
              <a:gd name="connsiteY13" fmla="*/ 98425 h 1028700"/>
              <a:gd name="connsiteX14" fmla="*/ 0 w 688975"/>
              <a:gd name="connsiteY14" fmla="*/ 0 h 1028700"/>
              <a:gd name="connsiteX0" fmla="*/ 0 w 688975"/>
              <a:gd name="connsiteY0" fmla="*/ 0 h 1028700"/>
              <a:gd name="connsiteX1" fmla="*/ 63500 w 688975"/>
              <a:gd name="connsiteY1" fmla="*/ 898525 h 1028700"/>
              <a:gd name="connsiteX2" fmla="*/ 117475 w 688975"/>
              <a:gd name="connsiteY2" fmla="*/ 987425 h 1028700"/>
              <a:gd name="connsiteX3" fmla="*/ 222250 w 688975"/>
              <a:gd name="connsiteY3" fmla="*/ 1028700 h 1028700"/>
              <a:gd name="connsiteX4" fmla="*/ 688975 w 688975"/>
              <a:gd name="connsiteY4" fmla="*/ 1009650 h 1028700"/>
              <a:gd name="connsiteX5" fmla="*/ 673100 w 688975"/>
              <a:gd name="connsiteY5" fmla="*/ 841375 h 1028700"/>
              <a:gd name="connsiteX6" fmla="*/ 517525 w 688975"/>
              <a:gd name="connsiteY6" fmla="*/ 854075 h 1028700"/>
              <a:gd name="connsiteX7" fmla="*/ 508000 w 688975"/>
              <a:gd name="connsiteY7" fmla="*/ 717550 h 1028700"/>
              <a:gd name="connsiteX8" fmla="*/ 619125 w 688975"/>
              <a:gd name="connsiteY8" fmla="*/ 695325 h 1028700"/>
              <a:gd name="connsiteX9" fmla="*/ 584200 w 688975"/>
              <a:gd name="connsiteY9" fmla="*/ 390525 h 1028700"/>
              <a:gd name="connsiteX10" fmla="*/ 371475 w 688975"/>
              <a:gd name="connsiteY10" fmla="*/ 412750 h 1028700"/>
              <a:gd name="connsiteX11" fmla="*/ 346075 w 688975"/>
              <a:gd name="connsiteY11" fmla="*/ 101600 h 1028700"/>
              <a:gd name="connsiteX12" fmla="*/ 228600 w 688975"/>
              <a:gd name="connsiteY12" fmla="*/ 107950 h 1028700"/>
              <a:gd name="connsiteX13" fmla="*/ 158750 w 688975"/>
              <a:gd name="connsiteY13" fmla="*/ 177800 h 1028700"/>
              <a:gd name="connsiteX14" fmla="*/ 0 w 688975"/>
              <a:gd name="connsiteY14" fmla="*/ 0 h 1028700"/>
              <a:gd name="connsiteX0" fmla="*/ 0 w 730250"/>
              <a:gd name="connsiteY0" fmla="*/ 123825 h 927100"/>
              <a:gd name="connsiteX1" fmla="*/ 104775 w 730250"/>
              <a:gd name="connsiteY1" fmla="*/ 796925 h 927100"/>
              <a:gd name="connsiteX2" fmla="*/ 158750 w 730250"/>
              <a:gd name="connsiteY2" fmla="*/ 885825 h 927100"/>
              <a:gd name="connsiteX3" fmla="*/ 263525 w 730250"/>
              <a:gd name="connsiteY3" fmla="*/ 927100 h 927100"/>
              <a:gd name="connsiteX4" fmla="*/ 730250 w 730250"/>
              <a:gd name="connsiteY4" fmla="*/ 908050 h 927100"/>
              <a:gd name="connsiteX5" fmla="*/ 714375 w 730250"/>
              <a:gd name="connsiteY5" fmla="*/ 739775 h 927100"/>
              <a:gd name="connsiteX6" fmla="*/ 558800 w 730250"/>
              <a:gd name="connsiteY6" fmla="*/ 752475 h 927100"/>
              <a:gd name="connsiteX7" fmla="*/ 549275 w 730250"/>
              <a:gd name="connsiteY7" fmla="*/ 615950 h 927100"/>
              <a:gd name="connsiteX8" fmla="*/ 660400 w 730250"/>
              <a:gd name="connsiteY8" fmla="*/ 593725 h 927100"/>
              <a:gd name="connsiteX9" fmla="*/ 625475 w 730250"/>
              <a:gd name="connsiteY9" fmla="*/ 288925 h 927100"/>
              <a:gd name="connsiteX10" fmla="*/ 412750 w 730250"/>
              <a:gd name="connsiteY10" fmla="*/ 311150 h 927100"/>
              <a:gd name="connsiteX11" fmla="*/ 387350 w 730250"/>
              <a:gd name="connsiteY11" fmla="*/ 0 h 927100"/>
              <a:gd name="connsiteX12" fmla="*/ 269875 w 730250"/>
              <a:gd name="connsiteY12" fmla="*/ 6350 h 927100"/>
              <a:gd name="connsiteX13" fmla="*/ 200025 w 730250"/>
              <a:gd name="connsiteY13" fmla="*/ 76200 h 927100"/>
              <a:gd name="connsiteX14" fmla="*/ 0 w 730250"/>
              <a:gd name="connsiteY14" fmla="*/ 123825 h 927100"/>
              <a:gd name="connsiteX0" fmla="*/ 0 w 730250"/>
              <a:gd name="connsiteY0" fmla="*/ 238125 h 1041400"/>
              <a:gd name="connsiteX1" fmla="*/ 104775 w 730250"/>
              <a:gd name="connsiteY1" fmla="*/ 911225 h 1041400"/>
              <a:gd name="connsiteX2" fmla="*/ 158750 w 730250"/>
              <a:gd name="connsiteY2" fmla="*/ 1000125 h 1041400"/>
              <a:gd name="connsiteX3" fmla="*/ 263525 w 730250"/>
              <a:gd name="connsiteY3" fmla="*/ 1041400 h 1041400"/>
              <a:gd name="connsiteX4" fmla="*/ 730250 w 730250"/>
              <a:gd name="connsiteY4" fmla="*/ 1022350 h 1041400"/>
              <a:gd name="connsiteX5" fmla="*/ 714375 w 730250"/>
              <a:gd name="connsiteY5" fmla="*/ 854075 h 1041400"/>
              <a:gd name="connsiteX6" fmla="*/ 558800 w 730250"/>
              <a:gd name="connsiteY6" fmla="*/ 866775 h 1041400"/>
              <a:gd name="connsiteX7" fmla="*/ 549275 w 730250"/>
              <a:gd name="connsiteY7" fmla="*/ 730250 h 1041400"/>
              <a:gd name="connsiteX8" fmla="*/ 660400 w 730250"/>
              <a:gd name="connsiteY8" fmla="*/ 708025 h 1041400"/>
              <a:gd name="connsiteX9" fmla="*/ 625475 w 730250"/>
              <a:gd name="connsiteY9" fmla="*/ 403225 h 1041400"/>
              <a:gd name="connsiteX10" fmla="*/ 412750 w 730250"/>
              <a:gd name="connsiteY10" fmla="*/ 425450 h 1041400"/>
              <a:gd name="connsiteX11" fmla="*/ 387350 w 730250"/>
              <a:gd name="connsiteY11" fmla="*/ 114300 h 1041400"/>
              <a:gd name="connsiteX12" fmla="*/ 269875 w 730250"/>
              <a:gd name="connsiteY12" fmla="*/ 120650 h 1041400"/>
              <a:gd name="connsiteX13" fmla="*/ 244475 w 730250"/>
              <a:gd name="connsiteY13" fmla="*/ 0 h 1041400"/>
              <a:gd name="connsiteX14" fmla="*/ 0 w 730250"/>
              <a:gd name="connsiteY14" fmla="*/ 238125 h 1041400"/>
              <a:gd name="connsiteX0" fmla="*/ 0 w 685800"/>
              <a:gd name="connsiteY0" fmla="*/ 3175 h 1041400"/>
              <a:gd name="connsiteX1" fmla="*/ 60325 w 685800"/>
              <a:gd name="connsiteY1" fmla="*/ 911225 h 1041400"/>
              <a:gd name="connsiteX2" fmla="*/ 114300 w 685800"/>
              <a:gd name="connsiteY2" fmla="*/ 1000125 h 1041400"/>
              <a:gd name="connsiteX3" fmla="*/ 219075 w 685800"/>
              <a:gd name="connsiteY3" fmla="*/ 1041400 h 1041400"/>
              <a:gd name="connsiteX4" fmla="*/ 685800 w 685800"/>
              <a:gd name="connsiteY4" fmla="*/ 1022350 h 1041400"/>
              <a:gd name="connsiteX5" fmla="*/ 669925 w 685800"/>
              <a:gd name="connsiteY5" fmla="*/ 854075 h 1041400"/>
              <a:gd name="connsiteX6" fmla="*/ 514350 w 685800"/>
              <a:gd name="connsiteY6" fmla="*/ 866775 h 1041400"/>
              <a:gd name="connsiteX7" fmla="*/ 504825 w 685800"/>
              <a:gd name="connsiteY7" fmla="*/ 730250 h 1041400"/>
              <a:gd name="connsiteX8" fmla="*/ 615950 w 685800"/>
              <a:gd name="connsiteY8" fmla="*/ 708025 h 1041400"/>
              <a:gd name="connsiteX9" fmla="*/ 581025 w 685800"/>
              <a:gd name="connsiteY9" fmla="*/ 403225 h 1041400"/>
              <a:gd name="connsiteX10" fmla="*/ 368300 w 685800"/>
              <a:gd name="connsiteY10" fmla="*/ 425450 h 1041400"/>
              <a:gd name="connsiteX11" fmla="*/ 342900 w 685800"/>
              <a:gd name="connsiteY11" fmla="*/ 114300 h 1041400"/>
              <a:gd name="connsiteX12" fmla="*/ 225425 w 685800"/>
              <a:gd name="connsiteY12" fmla="*/ 120650 h 1041400"/>
              <a:gd name="connsiteX13" fmla="*/ 200025 w 685800"/>
              <a:gd name="connsiteY13" fmla="*/ 0 h 1041400"/>
              <a:gd name="connsiteX14" fmla="*/ 0 w 685800"/>
              <a:gd name="connsiteY14" fmla="*/ 3175 h 1041400"/>
              <a:gd name="connsiteX0" fmla="*/ 0 w 685800"/>
              <a:gd name="connsiteY0" fmla="*/ 15875 h 1054100"/>
              <a:gd name="connsiteX1" fmla="*/ 60325 w 685800"/>
              <a:gd name="connsiteY1" fmla="*/ 923925 h 1054100"/>
              <a:gd name="connsiteX2" fmla="*/ 114300 w 685800"/>
              <a:gd name="connsiteY2" fmla="*/ 1012825 h 1054100"/>
              <a:gd name="connsiteX3" fmla="*/ 219075 w 685800"/>
              <a:gd name="connsiteY3" fmla="*/ 1054100 h 1054100"/>
              <a:gd name="connsiteX4" fmla="*/ 685800 w 685800"/>
              <a:gd name="connsiteY4" fmla="*/ 1035050 h 1054100"/>
              <a:gd name="connsiteX5" fmla="*/ 669925 w 685800"/>
              <a:gd name="connsiteY5" fmla="*/ 866775 h 1054100"/>
              <a:gd name="connsiteX6" fmla="*/ 514350 w 685800"/>
              <a:gd name="connsiteY6" fmla="*/ 879475 h 1054100"/>
              <a:gd name="connsiteX7" fmla="*/ 504825 w 685800"/>
              <a:gd name="connsiteY7" fmla="*/ 742950 h 1054100"/>
              <a:gd name="connsiteX8" fmla="*/ 615950 w 685800"/>
              <a:gd name="connsiteY8" fmla="*/ 720725 h 1054100"/>
              <a:gd name="connsiteX9" fmla="*/ 581025 w 685800"/>
              <a:gd name="connsiteY9" fmla="*/ 415925 h 1054100"/>
              <a:gd name="connsiteX10" fmla="*/ 368300 w 685800"/>
              <a:gd name="connsiteY10" fmla="*/ 438150 h 1054100"/>
              <a:gd name="connsiteX11" fmla="*/ 342900 w 685800"/>
              <a:gd name="connsiteY11" fmla="*/ 127000 h 1054100"/>
              <a:gd name="connsiteX12" fmla="*/ 225425 w 685800"/>
              <a:gd name="connsiteY12" fmla="*/ 133350 h 1054100"/>
              <a:gd name="connsiteX13" fmla="*/ 200025 w 685800"/>
              <a:gd name="connsiteY13" fmla="*/ 0 h 1054100"/>
              <a:gd name="connsiteX14" fmla="*/ 0 w 685800"/>
              <a:gd name="connsiteY14" fmla="*/ 15875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800" h="1054100">
                <a:moveTo>
                  <a:pt x="0" y="15875"/>
                </a:moveTo>
                <a:lnTo>
                  <a:pt x="60325" y="923925"/>
                </a:lnTo>
                <a:lnTo>
                  <a:pt x="114300" y="1012825"/>
                </a:lnTo>
                <a:lnTo>
                  <a:pt x="219075" y="1054100"/>
                </a:lnTo>
                <a:lnTo>
                  <a:pt x="685800" y="1035050"/>
                </a:lnTo>
                <a:lnTo>
                  <a:pt x="669925" y="866775"/>
                </a:lnTo>
                <a:lnTo>
                  <a:pt x="514350" y="879475"/>
                </a:lnTo>
                <a:lnTo>
                  <a:pt x="504825" y="742950"/>
                </a:lnTo>
                <a:lnTo>
                  <a:pt x="615950" y="720725"/>
                </a:lnTo>
                <a:lnTo>
                  <a:pt x="581025" y="415925"/>
                </a:lnTo>
                <a:lnTo>
                  <a:pt x="368300" y="438150"/>
                </a:lnTo>
                <a:lnTo>
                  <a:pt x="342900" y="127000"/>
                </a:lnTo>
                <a:lnTo>
                  <a:pt x="225425" y="133350"/>
                </a:lnTo>
                <a:lnTo>
                  <a:pt x="200025" y="0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019425" y="788193"/>
            <a:ext cx="207169" cy="373857"/>
          </a:xfrm>
          <a:custGeom>
            <a:avLst/>
            <a:gdLst>
              <a:gd name="connsiteX0" fmla="*/ 4763 w 207169"/>
              <a:gd name="connsiteY0" fmla="*/ 371475 h 371475"/>
              <a:gd name="connsiteX1" fmla="*/ 0 w 207169"/>
              <a:gd name="connsiteY1" fmla="*/ 0 h 371475"/>
              <a:gd name="connsiteX2" fmla="*/ 138113 w 207169"/>
              <a:gd name="connsiteY2" fmla="*/ 0 h 371475"/>
              <a:gd name="connsiteX3" fmla="*/ 135731 w 207169"/>
              <a:gd name="connsiteY3" fmla="*/ 159544 h 371475"/>
              <a:gd name="connsiteX4" fmla="*/ 207169 w 207169"/>
              <a:gd name="connsiteY4" fmla="*/ 154781 h 371475"/>
              <a:gd name="connsiteX5" fmla="*/ 4763 w 207169"/>
              <a:gd name="connsiteY5" fmla="*/ 371475 h 371475"/>
              <a:gd name="connsiteX0" fmla="*/ 4763 w 207169"/>
              <a:gd name="connsiteY0" fmla="*/ 373857 h 373857"/>
              <a:gd name="connsiteX1" fmla="*/ 0 w 207169"/>
              <a:gd name="connsiteY1" fmla="*/ 2382 h 373857"/>
              <a:gd name="connsiteX2" fmla="*/ 138113 w 207169"/>
              <a:gd name="connsiteY2" fmla="*/ 0 h 373857"/>
              <a:gd name="connsiteX3" fmla="*/ 135731 w 207169"/>
              <a:gd name="connsiteY3" fmla="*/ 161926 h 373857"/>
              <a:gd name="connsiteX4" fmla="*/ 207169 w 207169"/>
              <a:gd name="connsiteY4" fmla="*/ 157163 h 373857"/>
              <a:gd name="connsiteX5" fmla="*/ 4763 w 207169"/>
              <a:gd name="connsiteY5" fmla="*/ 373857 h 3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169" h="373857">
                <a:moveTo>
                  <a:pt x="4763" y="373857"/>
                </a:moveTo>
                <a:cubicBezTo>
                  <a:pt x="3175" y="250032"/>
                  <a:pt x="1588" y="126207"/>
                  <a:pt x="0" y="2382"/>
                </a:cubicBezTo>
                <a:lnTo>
                  <a:pt x="138113" y="0"/>
                </a:lnTo>
                <a:lnTo>
                  <a:pt x="135731" y="161926"/>
                </a:lnTo>
                <a:lnTo>
                  <a:pt x="207169" y="157163"/>
                </a:lnTo>
                <a:lnTo>
                  <a:pt x="4763" y="373857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495550" y="790575"/>
            <a:ext cx="361950" cy="635794"/>
          </a:xfrm>
          <a:custGeom>
            <a:avLst/>
            <a:gdLst>
              <a:gd name="connsiteX0" fmla="*/ 361950 w 361950"/>
              <a:gd name="connsiteY0" fmla="*/ 0 h 635794"/>
              <a:gd name="connsiteX1" fmla="*/ 354806 w 361950"/>
              <a:gd name="connsiteY1" fmla="*/ 454819 h 635794"/>
              <a:gd name="connsiteX2" fmla="*/ 0 w 361950"/>
              <a:gd name="connsiteY2" fmla="*/ 635794 h 635794"/>
              <a:gd name="connsiteX3" fmla="*/ 11906 w 361950"/>
              <a:gd name="connsiteY3" fmla="*/ 481013 h 635794"/>
              <a:gd name="connsiteX4" fmla="*/ 185738 w 361950"/>
              <a:gd name="connsiteY4" fmla="*/ 476250 h 635794"/>
              <a:gd name="connsiteX5" fmla="*/ 188119 w 361950"/>
              <a:gd name="connsiteY5" fmla="*/ 0 h 635794"/>
              <a:gd name="connsiteX6" fmla="*/ 361950 w 361950"/>
              <a:gd name="connsiteY6" fmla="*/ 0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950" h="635794">
                <a:moveTo>
                  <a:pt x="361950" y="0"/>
                </a:moveTo>
                <a:lnTo>
                  <a:pt x="354806" y="454819"/>
                </a:lnTo>
                <a:lnTo>
                  <a:pt x="0" y="635794"/>
                </a:lnTo>
                <a:lnTo>
                  <a:pt x="11906" y="481013"/>
                </a:lnTo>
                <a:lnTo>
                  <a:pt x="185738" y="476250"/>
                </a:lnTo>
                <a:cubicBezTo>
                  <a:pt x="186532" y="317500"/>
                  <a:pt x="187325" y="158750"/>
                  <a:pt x="188119" y="0"/>
                </a:cubicBezTo>
                <a:lnTo>
                  <a:pt x="36195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083594" y="1333500"/>
            <a:ext cx="316706" cy="216694"/>
          </a:xfrm>
          <a:custGeom>
            <a:avLst/>
            <a:gdLst>
              <a:gd name="connsiteX0" fmla="*/ 4762 w 316706"/>
              <a:gd name="connsiteY0" fmla="*/ 216694 h 216694"/>
              <a:gd name="connsiteX1" fmla="*/ 178594 w 316706"/>
              <a:gd name="connsiteY1" fmla="*/ 214313 h 216694"/>
              <a:gd name="connsiteX2" fmla="*/ 195262 w 316706"/>
              <a:gd name="connsiteY2" fmla="*/ 202406 h 216694"/>
              <a:gd name="connsiteX3" fmla="*/ 316706 w 316706"/>
              <a:gd name="connsiteY3" fmla="*/ 140494 h 216694"/>
              <a:gd name="connsiteX4" fmla="*/ 316706 w 316706"/>
              <a:gd name="connsiteY4" fmla="*/ 0 h 216694"/>
              <a:gd name="connsiteX5" fmla="*/ 188119 w 316706"/>
              <a:gd name="connsiteY5" fmla="*/ 2381 h 216694"/>
              <a:gd name="connsiteX6" fmla="*/ 188119 w 316706"/>
              <a:gd name="connsiteY6" fmla="*/ 92869 h 216694"/>
              <a:gd name="connsiteX7" fmla="*/ 0 w 316706"/>
              <a:gd name="connsiteY7" fmla="*/ 100013 h 216694"/>
              <a:gd name="connsiteX8" fmla="*/ 4762 w 316706"/>
              <a:gd name="connsiteY8" fmla="*/ 216694 h 21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706" h="216694">
                <a:moveTo>
                  <a:pt x="4762" y="216694"/>
                </a:moveTo>
                <a:lnTo>
                  <a:pt x="178594" y="214313"/>
                </a:lnTo>
                <a:lnTo>
                  <a:pt x="195262" y="202406"/>
                </a:lnTo>
                <a:lnTo>
                  <a:pt x="316706" y="140494"/>
                </a:lnTo>
                <a:lnTo>
                  <a:pt x="316706" y="0"/>
                </a:lnTo>
                <a:lnTo>
                  <a:pt x="188119" y="2381"/>
                </a:lnTo>
                <a:lnTo>
                  <a:pt x="188119" y="92869"/>
                </a:lnTo>
                <a:lnTo>
                  <a:pt x="0" y="100013"/>
                </a:lnTo>
                <a:lnTo>
                  <a:pt x="4762" y="2166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20136191">
            <a:off x="886993" y="1817708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Westchester Ave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368305" y="3004324"/>
            <a:ext cx="7031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163 St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2943421" y="1333500"/>
            <a:ext cx="93154" cy="17939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19425" y="240781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 BID</a:t>
            </a:r>
          </a:p>
        </p:txBody>
      </p:sp>
      <p:sp>
        <p:nvSpPr>
          <p:cNvPr id="22" name="TextBox 21"/>
          <p:cNvSpPr txBox="1"/>
          <p:nvPr/>
        </p:nvSpPr>
        <p:spPr>
          <a:xfrm rot="16041470">
            <a:off x="2288636" y="2072668"/>
            <a:ext cx="11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Southern Blvd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124129" y="5827116"/>
            <a:ext cx="1085671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57443" y="5443595"/>
            <a:ext cx="137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Wide On-Street Parking Space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017971" y="5826239"/>
            <a:ext cx="868229" cy="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2302" y="5581195"/>
            <a:ext cx="1319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Striped Median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-598" y="3283931"/>
            <a:ext cx="5334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Retail Corridor (Westchester Ave – 163 St)</a:t>
            </a:r>
          </a:p>
        </p:txBody>
      </p:sp>
      <p:sp>
        <p:nvSpPr>
          <p:cNvPr id="28" name="TextBox 27"/>
          <p:cNvSpPr txBox="1"/>
          <p:nvPr/>
        </p:nvSpPr>
        <p:spPr>
          <a:xfrm rot="21440272">
            <a:off x="2892801" y="1843039"/>
            <a:ext cx="1399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Aldus St</a:t>
            </a: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141564" y="1988786"/>
            <a:ext cx="152909" cy="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303714" y="1393064"/>
            <a:ext cx="1269138" cy="246221"/>
            <a:chOff x="1339760" y="1273830"/>
            <a:chExt cx="1269138" cy="246221"/>
          </a:xfrm>
        </p:grpSpPr>
        <p:sp>
          <p:nvSpPr>
            <p:cNvPr id="32" name="TextBox 31"/>
            <p:cNvSpPr txBox="1"/>
            <p:nvPr/>
          </p:nvSpPr>
          <p:spPr>
            <a:xfrm>
              <a:off x="1339760" y="1273830"/>
              <a:ext cx="11352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Simpson St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2305115" y="132836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2471738" y="1328361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5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950305" y="825854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Bus Terminal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447613" y="3143817"/>
            <a:ext cx="1332787" cy="246221"/>
            <a:chOff x="3838099" y="3138747"/>
            <a:chExt cx="1332787" cy="246221"/>
          </a:xfrm>
        </p:grpSpPr>
        <p:sp>
          <p:nvSpPr>
            <p:cNvPr id="30" name="Oval 29"/>
            <p:cNvSpPr/>
            <p:nvPr/>
          </p:nvSpPr>
          <p:spPr>
            <a:xfrm>
              <a:off x="3856089" y="3198658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6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38099" y="3138747"/>
              <a:ext cx="1332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Hunts Point Ave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26912" y="2195778"/>
            <a:ext cx="6165089" cy="1337405"/>
            <a:chOff x="6026912" y="1632942"/>
            <a:chExt cx="6165089" cy="133740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7344" y="1879163"/>
              <a:ext cx="3066288" cy="109118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5713" y="1879163"/>
              <a:ext cx="3066288" cy="109118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026912" y="1632942"/>
              <a:ext cx="5993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Before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28930" y="1632942"/>
              <a:ext cx="5993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After</a:t>
              </a: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-598" y="6142355"/>
            <a:ext cx="5334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between Westchester Ave and 163 St (Facing North)</a:t>
            </a:r>
          </a:p>
        </p:txBody>
      </p:sp>
    </p:spTree>
    <p:extLst>
      <p:ext uri="{BB962C8B-B14F-4D97-AF65-F5344CB8AC3E}">
        <p14:creationId xmlns:p14="http://schemas.microsoft.com/office/powerpoint/2010/main" val="4166664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ts val="2400"/>
              </a:lnSpc>
              <a:spcBef>
                <a:spcPts val="0"/>
              </a:spcBef>
            </a:pPr>
            <a:r>
              <a:rPr lang="en-US" dirty="0"/>
              <a:t>Southern Blvd BID – Major Intersection Safety Improvement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448"/>
            <a:ext cx="5943600" cy="27432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8559"/>
            <a:ext cx="5943600" cy="27432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0" y="787400"/>
            <a:ext cx="4318000" cy="2743200"/>
            <a:chOff x="0" y="787400"/>
            <a:chExt cx="4318000" cy="2743200"/>
          </a:xfrm>
        </p:grpSpPr>
        <p:sp>
          <p:nvSpPr>
            <p:cNvPr id="38" name="Freeform 37"/>
            <p:cNvSpPr/>
            <p:nvPr/>
          </p:nvSpPr>
          <p:spPr>
            <a:xfrm>
              <a:off x="1292225" y="787400"/>
              <a:ext cx="1177925" cy="1943100"/>
            </a:xfrm>
            <a:custGeom>
              <a:avLst/>
              <a:gdLst>
                <a:gd name="connsiteX0" fmla="*/ 1177925 w 1177925"/>
                <a:gd name="connsiteY0" fmla="*/ 0 h 1943100"/>
                <a:gd name="connsiteX1" fmla="*/ 615950 w 1177925"/>
                <a:gd name="connsiteY1" fmla="*/ 0 h 1943100"/>
                <a:gd name="connsiteX2" fmla="*/ 581025 w 1177925"/>
                <a:gd name="connsiteY2" fmla="*/ 1273175 h 1943100"/>
                <a:gd name="connsiteX3" fmla="*/ 0 w 1177925"/>
                <a:gd name="connsiteY3" fmla="*/ 1250950 h 1943100"/>
                <a:gd name="connsiteX4" fmla="*/ 3175 w 1177925"/>
                <a:gd name="connsiteY4" fmla="*/ 1943100 h 1943100"/>
                <a:gd name="connsiteX5" fmla="*/ 1168400 w 1177925"/>
                <a:gd name="connsiteY5" fmla="*/ 1165225 h 1943100"/>
                <a:gd name="connsiteX6" fmla="*/ 1177925 w 1177925"/>
                <a:gd name="connsiteY6" fmla="*/ 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25" h="1943100">
                  <a:moveTo>
                    <a:pt x="1177925" y="0"/>
                  </a:moveTo>
                  <a:lnTo>
                    <a:pt x="615950" y="0"/>
                  </a:lnTo>
                  <a:lnTo>
                    <a:pt x="581025" y="1273175"/>
                  </a:lnTo>
                  <a:lnTo>
                    <a:pt x="0" y="1250950"/>
                  </a:lnTo>
                  <a:cubicBezTo>
                    <a:pt x="1058" y="1481667"/>
                    <a:pt x="2117" y="1712383"/>
                    <a:pt x="3175" y="1943100"/>
                  </a:cubicBezTo>
                  <a:lnTo>
                    <a:pt x="1168400" y="1165225"/>
                  </a:lnTo>
                  <a:lnTo>
                    <a:pt x="117792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 38"/>
            <p:cNvSpPr/>
            <p:nvPr/>
          </p:nvSpPr>
          <p:spPr>
            <a:xfrm>
              <a:off x="0" y="2643188"/>
              <a:ext cx="957263" cy="688181"/>
            </a:xfrm>
            <a:custGeom>
              <a:avLst/>
              <a:gdLst>
                <a:gd name="connsiteX0" fmla="*/ 957263 w 957263"/>
                <a:gd name="connsiteY0" fmla="*/ 0 h 688181"/>
                <a:gd name="connsiteX1" fmla="*/ 478631 w 957263"/>
                <a:gd name="connsiteY1" fmla="*/ 16668 h 688181"/>
                <a:gd name="connsiteX2" fmla="*/ 483394 w 957263"/>
                <a:gd name="connsiteY2" fmla="*/ 200025 h 688181"/>
                <a:gd name="connsiteX3" fmla="*/ 0 w 957263"/>
                <a:gd name="connsiteY3" fmla="*/ 264318 h 688181"/>
                <a:gd name="connsiteX4" fmla="*/ 0 w 957263"/>
                <a:gd name="connsiteY4" fmla="*/ 688181 h 688181"/>
                <a:gd name="connsiteX5" fmla="*/ 481013 w 957263"/>
                <a:gd name="connsiteY5" fmla="*/ 673893 h 688181"/>
                <a:gd name="connsiteX6" fmla="*/ 947738 w 957263"/>
                <a:gd name="connsiteY6" fmla="*/ 326231 h 688181"/>
                <a:gd name="connsiteX7" fmla="*/ 957263 w 957263"/>
                <a:gd name="connsiteY7" fmla="*/ 0 h 68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7263" h="688181">
                  <a:moveTo>
                    <a:pt x="957263" y="0"/>
                  </a:moveTo>
                  <a:lnTo>
                    <a:pt x="478631" y="16668"/>
                  </a:lnTo>
                  <a:lnTo>
                    <a:pt x="483394" y="200025"/>
                  </a:lnTo>
                  <a:lnTo>
                    <a:pt x="0" y="264318"/>
                  </a:lnTo>
                  <a:lnTo>
                    <a:pt x="0" y="688181"/>
                  </a:lnTo>
                  <a:lnTo>
                    <a:pt x="481013" y="673893"/>
                  </a:lnTo>
                  <a:lnTo>
                    <a:pt x="947738" y="326231"/>
                  </a:lnTo>
                  <a:lnTo>
                    <a:pt x="957263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Freeform 39"/>
            <p:cNvSpPr/>
            <p:nvPr/>
          </p:nvSpPr>
          <p:spPr>
            <a:xfrm>
              <a:off x="1295400" y="2613025"/>
              <a:ext cx="1263650" cy="917575"/>
            </a:xfrm>
            <a:custGeom>
              <a:avLst/>
              <a:gdLst>
                <a:gd name="connsiteX0" fmla="*/ 1209675 w 1263650"/>
                <a:gd name="connsiteY0" fmla="*/ 0 h 917575"/>
                <a:gd name="connsiteX1" fmla="*/ 1263650 w 1263650"/>
                <a:gd name="connsiteY1" fmla="*/ 917575 h 917575"/>
                <a:gd name="connsiteX2" fmla="*/ 0 w 1263650"/>
                <a:gd name="connsiteY2" fmla="*/ 917575 h 917575"/>
                <a:gd name="connsiteX3" fmla="*/ 3175 w 1263650"/>
                <a:gd name="connsiteY3" fmla="*/ 815975 h 917575"/>
                <a:gd name="connsiteX4" fmla="*/ 1209675 w 1263650"/>
                <a:gd name="connsiteY4" fmla="*/ 0 h 91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650" h="917575">
                  <a:moveTo>
                    <a:pt x="1209675" y="0"/>
                  </a:moveTo>
                  <a:lnTo>
                    <a:pt x="1263650" y="917575"/>
                  </a:lnTo>
                  <a:lnTo>
                    <a:pt x="0" y="917575"/>
                  </a:lnTo>
                  <a:cubicBezTo>
                    <a:pt x="1058" y="883708"/>
                    <a:pt x="2117" y="849842"/>
                    <a:pt x="3175" y="815975"/>
                  </a:cubicBezTo>
                  <a:lnTo>
                    <a:pt x="120967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3057525" y="1381125"/>
              <a:ext cx="1260475" cy="2149475"/>
            </a:xfrm>
            <a:custGeom>
              <a:avLst/>
              <a:gdLst>
                <a:gd name="connsiteX0" fmla="*/ 1247775 w 1260475"/>
                <a:gd name="connsiteY0" fmla="*/ 0 h 2149475"/>
                <a:gd name="connsiteX1" fmla="*/ 0 w 1260475"/>
                <a:gd name="connsiteY1" fmla="*/ 850900 h 2149475"/>
                <a:gd name="connsiteX2" fmla="*/ 98425 w 1260475"/>
                <a:gd name="connsiteY2" fmla="*/ 2149475 h 2149475"/>
                <a:gd name="connsiteX3" fmla="*/ 1117600 w 1260475"/>
                <a:gd name="connsiteY3" fmla="*/ 2149475 h 2149475"/>
                <a:gd name="connsiteX4" fmla="*/ 993775 w 1260475"/>
                <a:gd name="connsiteY4" fmla="*/ 676275 h 2149475"/>
                <a:gd name="connsiteX5" fmla="*/ 1260475 w 1260475"/>
                <a:gd name="connsiteY5" fmla="*/ 495300 h 2149475"/>
                <a:gd name="connsiteX6" fmla="*/ 1247775 w 1260475"/>
                <a:gd name="connsiteY6" fmla="*/ 0 h 214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0475" h="2149475">
                  <a:moveTo>
                    <a:pt x="1247775" y="0"/>
                  </a:moveTo>
                  <a:lnTo>
                    <a:pt x="0" y="850900"/>
                  </a:lnTo>
                  <a:lnTo>
                    <a:pt x="98425" y="2149475"/>
                  </a:lnTo>
                  <a:lnTo>
                    <a:pt x="1117600" y="2149475"/>
                  </a:lnTo>
                  <a:lnTo>
                    <a:pt x="993775" y="676275"/>
                  </a:lnTo>
                  <a:lnTo>
                    <a:pt x="1260475" y="495300"/>
                  </a:lnTo>
                  <a:lnTo>
                    <a:pt x="124777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 41"/>
            <p:cNvSpPr/>
            <p:nvPr/>
          </p:nvSpPr>
          <p:spPr>
            <a:xfrm>
              <a:off x="3028950" y="788194"/>
              <a:ext cx="450056" cy="533400"/>
            </a:xfrm>
            <a:custGeom>
              <a:avLst/>
              <a:gdLst>
                <a:gd name="connsiteX0" fmla="*/ 450056 w 450056"/>
                <a:gd name="connsiteY0" fmla="*/ 0 h 533400"/>
                <a:gd name="connsiteX1" fmla="*/ 16669 w 450056"/>
                <a:gd name="connsiteY1" fmla="*/ 0 h 533400"/>
                <a:gd name="connsiteX2" fmla="*/ 0 w 450056"/>
                <a:gd name="connsiteY2" fmla="*/ 531019 h 533400"/>
                <a:gd name="connsiteX3" fmla="*/ 104775 w 450056"/>
                <a:gd name="connsiteY3" fmla="*/ 533400 h 533400"/>
                <a:gd name="connsiteX4" fmla="*/ 450056 w 45005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56" h="533400">
                  <a:moveTo>
                    <a:pt x="450056" y="0"/>
                  </a:moveTo>
                  <a:lnTo>
                    <a:pt x="16669" y="0"/>
                  </a:lnTo>
                  <a:lnTo>
                    <a:pt x="0" y="531019"/>
                  </a:lnTo>
                  <a:lnTo>
                    <a:pt x="104775" y="533400"/>
                  </a:lnTo>
                  <a:lnTo>
                    <a:pt x="450056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TextBox 42"/>
          <p:cNvSpPr txBox="1"/>
          <p:nvPr/>
        </p:nvSpPr>
        <p:spPr>
          <a:xfrm rot="702661">
            <a:off x="1760744" y="5474376"/>
            <a:ext cx="2409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85 Feet Long Pedestrian Crossing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1046890" y="5134898"/>
            <a:ext cx="4896709" cy="971747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-1" y="6142492"/>
            <a:ext cx="4876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>
                <a:solidFill>
                  <a:schemeClr val="bg1"/>
                </a:solidFill>
              </a:rPr>
              <a:t>Southern Blvd @ Westchester Ave (Facing West)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1774" y="5099160"/>
            <a:ext cx="681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Column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741844" y="4224745"/>
            <a:ext cx="381000" cy="91015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914207" y="5000154"/>
            <a:ext cx="681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Column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064277" y="4393862"/>
            <a:ext cx="381000" cy="6420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 rot="19538158">
            <a:off x="575109" y="3062281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Westchester Ave</a:t>
            </a:r>
          </a:p>
        </p:txBody>
      </p:sp>
      <p:sp>
        <p:nvSpPr>
          <p:cNvPr id="51" name="TextBox 50"/>
          <p:cNvSpPr txBox="1"/>
          <p:nvPr/>
        </p:nvSpPr>
        <p:spPr>
          <a:xfrm rot="5400000">
            <a:off x="2159349" y="1117775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2834424" y="1418955"/>
            <a:ext cx="1123952" cy="583688"/>
            <a:chOff x="3669903" y="1192286"/>
            <a:chExt cx="1123952" cy="583688"/>
          </a:xfrm>
        </p:grpSpPr>
        <p:sp>
          <p:nvSpPr>
            <p:cNvPr id="53" name="TextBox 52"/>
            <p:cNvSpPr txBox="1"/>
            <p:nvPr/>
          </p:nvSpPr>
          <p:spPr>
            <a:xfrm>
              <a:off x="3669903" y="1192286"/>
              <a:ext cx="11239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85 Feet Long Pedestrian Crossing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3893191" y="1678570"/>
              <a:ext cx="65132" cy="4547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596476" y="2638542"/>
            <a:ext cx="1135270" cy="374025"/>
            <a:chOff x="1885205" y="1091496"/>
            <a:chExt cx="1135270" cy="374025"/>
          </a:xfrm>
        </p:grpSpPr>
        <p:sp>
          <p:nvSpPr>
            <p:cNvPr id="57" name="TextBox 56"/>
            <p:cNvSpPr txBox="1"/>
            <p:nvPr/>
          </p:nvSpPr>
          <p:spPr>
            <a:xfrm>
              <a:off x="1885205" y="1091496"/>
              <a:ext cx="11352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Simpson St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2305115" y="132836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</a:t>
              </a:r>
            </a:p>
          </p:txBody>
        </p:sp>
        <p:sp>
          <p:nvSpPr>
            <p:cNvPr id="59" name="Oval 58"/>
            <p:cNvSpPr/>
            <p:nvPr/>
          </p:nvSpPr>
          <p:spPr>
            <a:xfrm>
              <a:off x="2471738" y="1328361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5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970620" y="924668"/>
            <a:ext cx="1219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Bx11/Bx27/Bx35/Bx4/Bx4A</a:t>
            </a:r>
          </a:p>
        </p:txBody>
      </p:sp>
      <p:grpSp>
        <p:nvGrpSpPr>
          <p:cNvPr id="61" name="Group 60"/>
          <p:cNvGrpSpPr/>
          <p:nvPr/>
        </p:nvGrpSpPr>
        <p:grpSpPr>
          <a:xfrm>
            <a:off x="2501015" y="2498200"/>
            <a:ext cx="549378" cy="400110"/>
            <a:chOff x="3356680" y="1650250"/>
            <a:chExt cx="549378" cy="400110"/>
          </a:xfrm>
        </p:grpSpPr>
        <p:sp>
          <p:nvSpPr>
            <p:cNvPr id="62" name="TextBox 61"/>
            <p:cNvSpPr txBox="1"/>
            <p:nvPr/>
          </p:nvSpPr>
          <p:spPr>
            <a:xfrm>
              <a:off x="3356680" y="1650250"/>
              <a:ext cx="5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Bx5/Bx19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4" name="Straight Connector 63"/>
            <p:cNvCxnSpPr/>
            <p:nvPr/>
          </p:nvCxnSpPr>
          <p:spPr>
            <a:xfrm flipV="1">
              <a:off x="3780188" y="1754035"/>
              <a:ext cx="65132" cy="4547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2095976" y="3097635"/>
            <a:ext cx="549378" cy="400110"/>
            <a:chOff x="3356680" y="1650250"/>
            <a:chExt cx="549378" cy="400110"/>
          </a:xfrm>
        </p:grpSpPr>
        <p:sp>
          <p:nvSpPr>
            <p:cNvPr id="66" name="TextBox 65"/>
            <p:cNvSpPr txBox="1"/>
            <p:nvPr/>
          </p:nvSpPr>
          <p:spPr>
            <a:xfrm>
              <a:off x="3356680" y="1650250"/>
              <a:ext cx="5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Bx5/Bx19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 flipV="1">
              <a:off x="3780188" y="1754035"/>
              <a:ext cx="65132" cy="4547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/>
          <p:cNvGrpSpPr/>
          <p:nvPr/>
        </p:nvGrpSpPr>
        <p:grpSpPr>
          <a:xfrm>
            <a:off x="3752011" y="1462275"/>
            <a:ext cx="610990" cy="400110"/>
            <a:chOff x="1690328" y="4105809"/>
            <a:chExt cx="610990" cy="400110"/>
          </a:xfrm>
        </p:grpSpPr>
        <p:sp>
          <p:nvSpPr>
            <p:cNvPr id="70" name="TextBox 69"/>
            <p:cNvSpPr txBox="1"/>
            <p:nvPr/>
          </p:nvSpPr>
          <p:spPr>
            <a:xfrm>
              <a:off x="1747297" y="4105809"/>
              <a:ext cx="554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Bx4/</a:t>
              </a:r>
            </a:p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Bx4A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 flipH="1">
              <a:off x="1770928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/>
          <p:cNvSpPr txBox="1"/>
          <p:nvPr/>
        </p:nvSpPr>
        <p:spPr>
          <a:xfrm>
            <a:off x="3012817" y="2684422"/>
            <a:ext cx="1135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 BID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2080171" y="1674785"/>
            <a:ext cx="765136" cy="309937"/>
            <a:chOff x="3152828" y="1466037"/>
            <a:chExt cx="765136" cy="309937"/>
          </a:xfrm>
        </p:grpSpPr>
        <p:sp>
          <p:nvSpPr>
            <p:cNvPr id="75" name="TextBox 74"/>
            <p:cNvSpPr txBox="1"/>
            <p:nvPr/>
          </p:nvSpPr>
          <p:spPr>
            <a:xfrm>
              <a:off x="3152828" y="1466037"/>
              <a:ext cx="7651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Column</a:t>
              </a:r>
            </a:p>
          </p:txBody>
        </p:sp>
        <p:sp>
          <p:nvSpPr>
            <p:cNvPr id="76" name="Oval 75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Straight Connector 76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/>
          <p:cNvGrpSpPr/>
          <p:nvPr/>
        </p:nvGrpSpPr>
        <p:grpSpPr>
          <a:xfrm>
            <a:off x="1953892" y="1977056"/>
            <a:ext cx="765136" cy="309937"/>
            <a:chOff x="3152828" y="1466037"/>
            <a:chExt cx="765136" cy="309937"/>
          </a:xfrm>
        </p:grpSpPr>
        <p:sp>
          <p:nvSpPr>
            <p:cNvPr id="79" name="TextBox 78"/>
            <p:cNvSpPr txBox="1"/>
            <p:nvPr/>
          </p:nvSpPr>
          <p:spPr>
            <a:xfrm>
              <a:off x="3152828" y="1466037"/>
              <a:ext cx="7651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Column</a:t>
              </a:r>
            </a:p>
          </p:txBody>
        </p:sp>
        <p:sp>
          <p:nvSpPr>
            <p:cNvPr id="80" name="Oval 79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TextBox 81"/>
          <p:cNvSpPr txBox="1"/>
          <p:nvPr/>
        </p:nvSpPr>
        <p:spPr>
          <a:xfrm>
            <a:off x="4015526" y="796878"/>
            <a:ext cx="880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Two Lanes for Each Direction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518468" y="2398591"/>
            <a:ext cx="880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One Lane for Each Direction</a:t>
            </a:r>
          </a:p>
        </p:txBody>
      </p:sp>
      <p:sp>
        <p:nvSpPr>
          <p:cNvPr id="84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Transit Hub</a:t>
            </a:r>
          </a:p>
          <a:p>
            <a:pPr lvl="2"/>
            <a:r>
              <a:rPr lang="en-US" dirty="0"/>
              <a:t>Simpson St subway station (2/5 train)</a:t>
            </a:r>
          </a:p>
          <a:p>
            <a:pPr lvl="2"/>
            <a:r>
              <a:rPr lang="en-US" dirty="0"/>
              <a:t>Bus Terminal (Bx11/Bx27/Bx35)</a:t>
            </a:r>
          </a:p>
          <a:p>
            <a:pPr lvl="2"/>
            <a:r>
              <a:rPr lang="en-US" dirty="0"/>
              <a:t>Bus Stops (Bx4/Bx4A/Bx5/Bx19)</a:t>
            </a:r>
          </a:p>
          <a:p>
            <a:pPr lvl="1"/>
            <a:r>
              <a:rPr lang="en-US" dirty="0"/>
              <a:t>Southern Blvd BID</a:t>
            </a:r>
          </a:p>
          <a:p>
            <a:pPr lvl="1"/>
            <a:r>
              <a:rPr lang="en-US" dirty="0"/>
              <a:t>45 crashes between 2012 and 2016</a:t>
            </a:r>
          </a:p>
          <a:p>
            <a:pPr lvl="1"/>
            <a:r>
              <a:rPr lang="en-US" dirty="0"/>
              <a:t>51% were pedestrian and bike crashes (21 pedestrian crashes and 2 bike crashes)</a:t>
            </a:r>
          </a:p>
          <a:p>
            <a:pPr lvl="1"/>
            <a:r>
              <a:rPr lang="en-US" dirty="0"/>
              <a:t>Total KSI was 7; pedestrian KSI was 2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Columns in the middle of the intersection</a:t>
            </a:r>
          </a:p>
          <a:p>
            <a:pPr lvl="1"/>
            <a:r>
              <a:rPr lang="en-US" dirty="0"/>
              <a:t>85 feet long pedestrian crossing</a:t>
            </a:r>
          </a:p>
          <a:p>
            <a:pPr lvl="1"/>
            <a:r>
              <a:rPr lang="en-US" dirty="0"/>
              <a:t>Westbound merging from two lanes to one lane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Curb extensions to shorten the long pedestrian crossings</a:t>
            </a:r>
          </a:p>
          <a:p>
            <a:pPr lvl="1"/>
            <a:r>
              <a:rPr lang="en-US" dirty="0"/>
              <a:t>Markings and signs to guide the vehicles</a:t>
            </a:r>
          </a:p>
        </p:txBody>
      </p:sp>
    </p:spTree>
    <p:extLst>
      <p:ext uri="{BB962C8B-B14F-4D97-AF65-F5344CB8AC3E}">
        <p14:creationId xmlns:p14="http://schemas.microsoft.com/office/powerpoint/2010/main" val="3219246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Southern Blvd BID – Reimagine Bus Terminal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9" y="788484"/>
            <a:ext cx="5943600" cy="3023616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" y="3935592"/>
            <a:ext cx="5943600" cy="2438400"/>
          </a:xfrm>
          <a:prstGeom prst="rect">
            <a:avLst/>
          </a:prstGeom>
        </p:spPr>
      </p:pic>
      <p:sp>
        <p:nvSpPr>
          <p:cNvPr id="119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5456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Bus Terminal (Bx11/Bx27/Bx35)</a:t>
            </a:r>
          </a:p>
          <a:p>
            <a:pPr lvl="1"/>
            <a:r>
              <a:rPr lang="en-US" dirty="0"/>
              <a:t>Bus Stop (Bx4/Bx4A)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Buses inch out and turn left at the </a:t>
            </a:r>
            <a:r>
              <a:rPr lang="en-US" dirty="0" err="1"/>
              <a:t>unsignalized</a:t>
            </a:r>
            <a:r>
              <a:rPr lang="en-US" dirty="0"/>
              <a:t> intersection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Option 1: Add a traffic signal coordinated with the signal timing of Westchester Ave @ Southern Blvd</a:t>
            </a:r>
          </a:p>
          <a:p>
            <a:pPr lvl="1"/>
            <a:r>
              <a:rPr lang="en-US" dirty="0"/>
              <a:t>Option 2: Reverse the loop direction</a:t>
            </a:r>
          </a:p>
          <a:p>
            <a:pPr lvl="1"/>
            <a:r>
              <a:rPr lang="en-US" dirty="0"/>
              <a:t>Option 3: Signal timing modifications for the signals at Westchester Ave @ Southern Blvd and Westchester Ave @ Hoe Ave to create gaps for buses turning left</a:t>
            </a:r>
          </a:p>
          <a:p>
            <a:pPr lvl="1"/>
            <a:r>
              <a:rPr lang="en-US" dirty="0"/>
              <a:t>Option 4: Redesign the entire bus terminal with the surrounding buildings and parks</a:t>
            </a:r>
          </a:p>
        </p:txBody>
      </p:sp>
      <p:grpSp>
        <p:nvGrpSpPr>
          <p:cNvPr id="120" name="Group 119"/>
          <p:cNvGrpSpPr/>
          <p:nvPr/>
        </p:nvGrpSpPr>
        <p:grpSpPr>
          <a:xfrm>
            <a:off x="914400" y="3102833"/>
            <a:ext cx="914400" cy="400110"/>
            <a:chOff x="906037" y="4102948"/>
            <a:chExt cx="914400" cy="400110"/>
          </a:xfrm>
        </p:grpSpPr>
        <p:sp>
          <p:nvSpPr>
            <p:cNvPr id="121" name="TextBox 120"/>
            <p:cNvSpPr txBox="1"/>
            <p:nvPr/>
          </p:nvSpPr>
          <p:spPr>
            <a:xfrm>
              <a:off x="906037" y="4102948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Traffic Signal</a:t>
              </a:r>
            </a:p>
          </p:txBody>
        </p:sp>
        <p:sp>
          <p:nvSpPr>
            <p:cNvPr id="122" name="Oval 121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3" name="Straight Connector 122"/>
            <p:cNvCxnSpPr/>
            <p:nvPr/>
          </p:nvCxnSpPr>
          <p:spPr>
            <a:xfrm flipH="1">
              <a:off x="1598888" y="4303723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2359156" y="1735575"/>
            <a:ext cx="1065969" cy="1153508"/>
            <a:chOff x="2359156" y="1735575"/>
            <a:chExt cx="1065969" cy="1153508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2359898" y="2573433"/>
              <a:ext cx="137188" cy="315650"/>
            </a:xfrm>
            <a:prstGeom prst="line">
              <a:avLst/>
            </a:prstGeom>
            <a:ln w="190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V="1">
              <a:off x="2495327" y="2407467"/>
              <a:ext cx="929798" cy="481616"/>
            </a:xfrm>
            <a:prstGeom prst="line">
              <a:avLst/>
            </a:prstGeom>
            <a:ln w="190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flipV="1">
              <a:off x="2359156" y="1735575"/>
              <a:ext cx="759389" cy="835175"/>
            </a:xfrm>
            <a:prstGeom prst="line">
              <a:avLst/>
            </a:prstGeom>
            <a:ln w="190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Arrow Connector 127"/>
          <p:cNvCxnSpPr/>
          <p:nvPr/>
        </p:nvCxnSpPr>
        <p:spPr>
          <a:xfrm>
            <a:off x="2415437" y="2695326"/>
            <a:ext cx="42200" cy="9082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 flipV="1">
            <a:off x="2977657" y="2604767"/>
            <a:ext cx="79010" cy="3587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/>
          <p:cNvGrpSpPr/>
          <p:nvPr/>
        </p:nvGrpSpPr>
        <p:grpSpPr>
          <a:xfrm>
            <a:off x="1807592" y="2108033"/>
            <a:ext cx="591864" cy="553998"/>
            <a:chOff x="3314194" y="1353099"/>
            <a:chExt cx="591864" cy="553998"/>
          </a:xfrm>
        </p:grpSpPr>
        <p:sp>
          <p:nvSpPr>
            <p:cNvPr id="131" name="TextBox 130"/>
            <p:cNvSpPr txBox="1"/>
            <p:nvPr/>
          </p:nvSpPr>
          <p:spPr>
            <a:xfrm>
              <a:off x="3314194" y="1353099"/>
              <a:ext cx="557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Bx11/Bx27/Bx35</a:t>
              </a:r>
            </a:p>
          </p:txBody>
        </p:sp>
        <p:sp>
          <p:nvSpPr>
            <p:cNvPr id="132" name="Oval 131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3" name="Straight Connector 132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4" name="Group 133"/>
          <p:cNvGrpSpPr/>
          <p:nvPr/>
        </p:nvGrpSpPr>
        <p:grpSpPr>
          <a:xfrm>
            <a:off x="2738287" y="2155424"/>
            <a:ext cx="561008" cy="460785"/>
            <a:chOff x="3825458" y="1315189"/>
            <a:chExt cx="561008" cy="460785"/>
          </a:xfrm>
        </p:grpSpPr>
        <p:sp>
          <p:nvSpPr>
            <p:cNvPr id="135" name="TextBox 134"/>
            <p:cNvSpPr txBox="1"/>
            <p:nvPr/>
          </p:nvSpPr>
          <p:spPr>
            <a:xfrm>
              <a:off x="3850919" y="1315189"/>
              <a:ext cx="535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Bx4/Bx4A</a:t>
              </a:r>
            </a:p>
          </p:txBody>
        </p:sp>
        <p:sp>
          <p:nvSpPr>
            <p:cNvPr id="136" name="Oval 135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7" name="Straight Connector 136"/>
            <p:cNvCxnSpPr/>
            <p:nvPr/>
          </p:nvCxnSpPr>
          <p:spPr>
            <a:xfrm flipV="1">
              <a:off x="3890249" y="1636562"/>
              <a:ext cx="56085" cy="71251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2389964" y="2857490"/>
            <a:ext cx="571004" cy="609906"/>
            <a:chOff x="3758349" y="1695374"/>
            <a:chExt cx="571004" cy="609906"/>
          </a:xfrm>
        </p:grpSpPr>
        <p:sp>
          <p:nvSpPr>
            <p:cNvPr id="139" name="TextBox 138"/>
            <p:cNvSpPr txBox="1"/>
            <p:nvPr/>
          </p:nvSpPr>
          <p:spPr>
            <a:xfrm>
              <a:off x="3758349" y="1751282"/>
              <a:ext cx="571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No Traffic Signal</a:t>
              </a:r>
            </a:p>
          </p:txBody>
        </p:sp>
        <p:sp>
          <p:nvSpPr>
            <p:cNvPr id="140" name="Oval 139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/>
            <p:cNvCxnSpPr/>
            <p:nvPr/>
          </p:nvCxnSpPr>
          <p:spPr>
            <a:xfrm flipH="1" flipV="1">
              <a:off x="3881159" y="1751282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Straight Arrow Connector 141"/>
          <p:cNvCxnSpPr/>
          <p:nvPr/>
        </p:nvCxnSpPr>
        <p:spPr>
          <a:xfrm flipH="1">
            <a:off x="2703266" y="2137273"/>
            <a:ext cx="54716" cy="6252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/>
          <p:cNvSpPr txBox="1"/>
          <p:nvPr/>
        </p:nvSpPr>
        <p:spPr>
          <a:xfrm>
            <a:off x="-95654" y="3128194"/>
            <a:ext cx="1135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Simpson St Subway Station</a:t>
            </a:r>
          </a:p>
        </p:txBody>
      </p:sp>
      <p:sp>
        <p:nvSpPr>
          <p:cNvPr id="144" name="Oval 143"/>
          <p:cNvSpPr/>
          <p:nvPr/>
        </p:nvSpPr>
        <p:spPr>
          <a:xfrm>
            <a:off x="239080" y="3480574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145" name="Oval 144"/>
          <p:cNvSpPr/>
          <p:nvPr/>
        </p:nvSpPr>
        <p:spPr>
          <a:xfrm>
            <a:off x="405703" y="3480574"/>
            <a:ext cx="137160" cy="1371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5</a:t>
            </a:r>
          </a:p>
        </p:txBody>
      </p:sp>
      <p:sp>
        <p:nvSpPr>
          <p:cNvPr id="146" name="TextBox 145"/>
          <p:cNvSpPr txBox="1"/>
          <p:nvPr/>
        </p:nvSpPr>
        <p:spPr>
          <a:xfrm rot="19929543">
            <a:off x="4635188" y="1260480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Westchester Ave</a:t>
            </a:r>
          </a:p>
        </p:txBody>
      </p:sp>
      <p:cxnSp>
        <p:nvCxnSpPr>
          <p:cNvPr id="147" name="Straight Arrow Connector 146"/>
          <p:cNvCxnSpPr/>
          <p:nvPr/>
        </p:nvCxnSpPr>
        <p:spPr>
          <a:xfrm>
            <a:off x="3090683" y="1379155"/>
            <a:ext cx="5201" cy="1515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 rot="18697357">
            <a:off x="3098121" y="1057953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 Farms Rd</a:t>
            </a:r>
          </a:p>
        </p:txBody>
      </p:sp>
      <p:sp>
        <p:nvSpPr>
          <p:cNvPr id="149" name="TextBox 148"/>
          <p:cNvSpPr txBox="1"/>
          <p:nvPr/>
        </p:nvSpPr>
        <p:spPr>
          <a:xfrm rot="16418304">
            <a:off x="1306459" y="1153970"/>
            <a:ext cx="1059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-10477" y="6127771"/>
            <a:ext cx="2819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 Farms Rd </a:t>
            </a:r>
            <a:r>
              <a:rPr lang="en-US" sz="1000" b="1" dirty="0"/>
              <a:t>@ Westchester Ave</a:t>
            </a:r>
          </a:p>
        </p:txBody>
      </p:sp>
      <p:sp>
        <p:nvSpPr>
          <p:cNvPr id="151" name="TextBox 150"/>
          <p:cNvSpPr txBox="1"/>
          <p:nvPr/>
        </p:nvSpPr>
        <p:spPr>
          <a:xfrm>
            <a:off x="2512774" y="5488322"/>
            <a:ext cx="1367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Left Turn at the </a:t>
            </a:r>
            <a:r>
              <a:rPr lang="en-US" sz="1000" b="1" dirty="0" err="1">
                <a:solidFill>
                  <a:srgbClr val="FFFF00"/>
                </a:solidFill>
              </a:rPr>
              <a:t>Unsignalized</a:t>
            </a:r>
            <a:r>
              <a:rPr lang="en-US" sz="1000" b="1" dirty="0">
                <a:solidFill>
                  <a:srgbClr val="FFFF00"/>
                </a:solidFill>
              </a:rPr>
              <a:t> Intersection</a:t>
            </a:r>
          </a:p>
        </p:txBody>
      </p:sp>
      <p:grpSp>
        <p:nvGrpSpPr>
          <p:cNvPr id="152" name="Group 151"/>
          <p:cNvGrpSpPr/>
          <p:nvPr/>
        </p:nvGrpSpPr>
        <p:grpSpPr>
          <a:xfrm>
            <a:off x="3425125" y="2355479"/>
            <a:ext cx="608517" cy="467332"/>
            <a:chOff x="3825458" y="1695374"/>
            <a:chExt cx="608517" cy="467332"/>
          </a:xfrm>
        </p:grpSpPr>
        <p:sp>
          <p:nvSpPr>
            <p:cNvPr id="153" name="TextBox 152"/>
            <p:cNvSpPr txBox="1"/>
            <p:nvPr/>
          </p:nvSpPr>
          <p:spPr>
            <a:xfrm>
              <a:off x="3862971" y="1762596"/>
              <a:ext cx="5710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Traffic Signal</a:t>
              </a:r>
            </a:p>
          </p:txBody>
        </p:sp>
        <p:sp>
          <p:nvSpPr>
            <p:cNvPr id="154" name="Oval 15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5" name="Straight Connector 154"/>
            <p:cNvCxnSpPr/>
            <p:nvPr/>
          </p:nvCxnSpPr>
          <p:spPr>
            <a:xfrm flipH="1" flipV="1">
              <a:off x="3881159" y="1751282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6" name="Group 155"/>
          <p:cNvGrpSpPr/>
          <p:nvPr/>
        </p:nvGrpSpPr>
        <p:grpSpPr>
          <a:xfrm rot="21109810">
            <a:off x="3279577" y="2013399"/>
            <a:ext cx="104895" cy="180876"/>
            <a:chOff x="3279577" y="2013399"/>
            <a:chExt cx="104895" cy="180876"/>
          </a:xfrm>
        </p:grpSpPr>
        <p:cxnSp>
          <p:nvCxnSpPr>
            <p:cNvPr id="157" name="Straight Arrow Connector 156"/>
            <p:cNvCxnSpPr/>
            <p:nvPr/>
          </p:nvCxnSpPr>
          <p:spPr>
            <a:xfrm>
              <a:off x="3279577" y="2043192"/>
              <a:ext cx="50936" cy="151083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H="1" flipV="1">
              <a:off x="3330513" y="2013399"/>
              <a:ext cx="53959" cy="16005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TextBox 158"/>
          <p:cNvSpPr txBox="1"/>
          <p:nvPr/>
        </p:nvSpPr>
        <p:spPr>
          <a:xfrm rot="5400000">
            <a:off x="2485181" y="944537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Hoe Ave</a:t>
            </a:r>
          </a:p>
        </p:txBody>
      </p:sp>
    </p:spTree>
    <p:extLst>
      <p:ext uri="{BB962C8B-B14F-4D97-AF65-F5344CB8AC3E}">
        <p14:creationId xmlns:p14="http://schemas.microsoft.com/office/powerpoint/2010/main" val="3446997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Southern Blvd BID – Simpson St Triangle Pedestrian Plaza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Southern Blvd BID</a:t>
            </a:r>
          </a:p>
          <a:p>
            <a:pPr lvl="1"/>
            <a:r>
              <a:rPr lang="en-US" dirty="0"/>
              <a:t>Close to Simpson St subway station</a:t>
            </a:r>
          </a:p>
          <a:p>
            <a:pPr lvl="1"/>
            <a:r>
              <a:rPr lang="en-US" dirty="0"/>
              <a:t>Traffic volume of 165 St between Westchester Ave and Fox St is low (max 169 vehicles/hour in 2017)</a:t>
            </a:r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Large empty space</a:t>
            </a:r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Close 165 St between Westchester Ave and Fox St to create a pedestrian plaza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7489"/>
          <a:stretch/>
        </p:blipFill>
        <p:spPr>
          <a:xfrm>
            <a:off x="6089201" y="3634159"/>
            <a:ext cx="4572000" cy="2743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2" b="13342"/>
          <a:stretch/>
        </p:blipFill>
        <p:spPr>
          <a:xfrm>
            <a:off x="0" y="788847"/>
            <a:ext cx="5943600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1477738" y="1246169"/>
            <a:ext cx="7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Fox St</a:t>
            </a:r>
          </a:p>
        </p:txBody>
      </p:sp>
      <p:sp>
        <p:nvSpPr>
          <p:cNvPr id="13" name="TextBox 12"/>
          <p:cNvSpPr txBox="1"/>
          <p:nvPr/>
        </p:nvSpPr>
        <p:spPr>
          <a:xfrm rot="21440522">
            <a:off x="307569" y="1781426"/>
            <a:ext cx="7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165 St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2061653"/>
            <a:ext cx="1668622" cy="1470395"/>
            <a:chOff x="1524000" y="2165138"/>
            <a:chExt cx="1493044" cy="1315675"/>
          </a:xfrm>
        </p:grpSpPr>
        <p:cxnSp>
          <p:nvCxnSpPr>
            <p:cNvPr id="15" name="Straight Connector 14"/>
            <p:cNvCxnSpPr>
              <a:endCxn id="16" idx="0"/>
            </p:cNvCxnSpPr>
            <p:nvPr/>
          </p:nvCxnSpPr>
          <p:spPr>
            <a:xfrm flipV="1">
              <a:off x="1524000" y="2166938"/>
              <a:ext cx="1331119" cy="9178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2855119" y="2165138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6" idx="2"/>
              <a:endCxn id="18" idx="0"/>
            </p:cNvCxnSpPr>
            <p:nvPr/>
          </p:nvCxnSpPr>
          <p:spPr>
            <a:xfrm flipH="1">
              <a:off x="3015251" y="2281238"/>
              <a:ext cx="1793" cy="57767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 rot="5629110">
              <a:off x="2857897" y="2888805"/>
              <a:ext cx="188378" cy="120581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211373"/>
                <a:gd name="connsiteY0" fmla="*/ 1866 h 141927"/>
                <a:gd name="connsiteX1" fmla="*/ 114301 w 211373"/>
                <a:gd name="connsiteY1" fmla="*/ 20916 h 141927"/>
                <a:gd name="connsiteX2" fmla="*/ 188378 w 211373"/>
                <a:gd name="connsiteY2" fmla="*/ 119174 h 141927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188378"/>
                <a:gd name="connsiteY0" fmla="*/ 4106 h 121414"/>
                <a:gd name="connsiteX1" fmla="*/ 99411 w 188378"/>
                <a:gd name="connsiteY1" fmla="*/ 14604 h 121414"/>
                <a:gd name="connsiteX2" fmla="*/ 188378 w 188378"/>
                <a:gd name="connsiteY2" fmla="*/ 121414 h 121414"/>
                <a:gd name="connsiteX0" fmla="*/ 0 w 188378"/>
                <a:gd name="connsiteY0" fmla="*/ 2237 h 119545"/>
                <a:gd name="connsiteX1" fmla="*/ 99411 w 188378"/>
                <a:gd name="connsiteY1" fmla="*/ 12735 h 119545"/>
                <a:gd name="connsiteX2" fmla="*/ 188378 w 188378"/>
                <a:gd name="connsiteY2" fmla="*/ 119545 h 119545"/>
                <a:gd name="connsiteX0" fmla="*/ 0 w 188378"/>
                <a:gd name="connsiteY0" fmla="*/ 2237 h 119545"/>
                <a:gd name="connsiteX1" fmla="*/ 99411 w 188378"/>
                <a:gd name="connsiteY1" fmla="*/ 12735 h 119545"/>
                <a:gd name="connsiteX2" fmla="*/ 188378 w 188378"/>
                <a:gd name="connsiteY2" fmla="*/ 119545 h 119545"/>
                <a:gd name="connsiteX0" fmla="*/ 0 w 188378"/>
                <a:gd name="connsiteY0" fmla="*/ 3273 h 120581"/>
                <a:gd name="connsiteX1" fmla="*/ 94500 w 188378"/>
                <a:gd name="connsiteY1" fmla="*/ 11713 h 120581"/>
                <a:gd name="connsiteX2" fmla="*/ 188378 w 188378"/>
                <a:gd name="connsiteY2" fmla="*/ 120581 h 12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78" h="120581">
                  <a:moveTo>
                    <a:pt x="0" y="3273"/>
                  </a:moveTo>
                  <a:cubicBezTo>
                    <a:pt x="60934" y="2906"/>
                    <a:pt x="63104" y="-7838"/>
                    <a:pt x="94500" y="11713"/>
                  </a:cubicBezTo>
                  <a:cubicBezTo>
                    <a:pt x="125896" y="31264"/>
                    <a:pt x="138192" y="64078"/>
                    <a:pt x="188378" y="120581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8" idx="2"/>
            </p:cNvCxnSpPr>
            <p:nvPr/>
          </p:nvCxnSpPr>
          <p:spPr>
            <a:xfrm flipH="1">
              <a:off x="2265518" y="3039060"/>
              <a:ext cx="620138" cy="441753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" y="788846"/>
            <a:ext cx="1649621" cy="989050"/>
            <a:chOff x="1593640" y="1060782"/>
            <a:chExt cx="1424783" cy="854246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012075" y="1060782"/>
              <a:ext cx="6348" cy="62023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/>
            <p:cNvSpPr/>
            <p:nvPr/>
          </p:nvSpPr>
          <p:spPr>
            <a:xfrm rot="5608984">
              <a:off x="2876396" y="1700365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1593640" y="1835702"/>
              <a:ext cx="1301962" cy="7932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650172" y="788847"/>
            <a:ext cx="3193108" cy="2152917"/>
            <a:chOff x="3014507" y="1053245"/>
            <a:chExt cx="2770718" cy="1868124"/>
          </a:xfrm>
        </p:grpSpPr>
        <p:cxnSp>
          <p:nvCxnSpPr>
            <p:cNvPr id="25" name="Straight Connector 24"/>
            <p:cNvCxnSpPr>
              <a:stCxn id="28" idx="2"/>
              <a:endCxn id="26" idx="0"/>
            </p:cNvCxnSpPr>
            <p:nvPr/>
          </p:nvCxnSpPr>
          <p:spPr>
            <a:xfrm flipH="1">
              <a:off x="3518669" y="1726230"/>
              <a:ext cx="1208906" cy="7129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 rot="11008984">
              <a:off x="3360312" y="1678409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 flipV="1">
              <a:off x="3357890" y="1053245"/>
              <a:ext cx="6100" cy="621459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7"/>
            <p:cNvSpPr/>
            <p:nvPr/>
          </p:nvSpPr>
          <p:spPr>
            <a:xfrm rot="5608984">
              <a:off x="4804278" y="1448758"/>
              <a:ext cx="218170" cy="358984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  <a:gd name="connsiteX0" fmla="*/ 0 w 224122"/>
                <a:gd name="connsiteY0" fmla="*/ 89 h 352350"/>
                <a:gd name="connsiteX1" fmla="*/ 176498 w 224122"/>
                <a:gd name="connsiteY1" fmla="*/ 257100 h 352350"/>
                <a:gd name="connsiteX2" fmla="*/ 224122 w 224122"/>
                <a:gd name="connsiteY2" fmla="*/ 352350 h 352350"/>
                <a:gd name="connsiteX0" fmla="*/ 0 w 224122"/>
                <a:gd name="connsiteY0" fmla="*/ 0 h 352261"/>
                <a:gd name="connsiteX1" fmla="*/ 176498 w 224122"/>
                <a:gd name="connsiteY1" fmla="*/ 257011 h 352261"/>
                <a:gd name="connsiteX2" fmla="*/ 224122 w 224122"/>
                <a:gd name="connsiteY2" fmla="*/ 352261 h 352261"/>
                <a:gd name="connsiteX0" fmla="*/ 0 w 224122"/>
                <a:gd name="connsiteY0" fmla="*/ 0 h 352261"/>
                <a:gd name="connsiteX1" fmla="*/ 159770 w 224122"/>
                <a:gd name="connsiteY1" fmla="*/ 191231 h 352261"/>
                <a:gd name="connsiteX2" fmla="*/ 224122 w 224122"/>
                <a:gd name="connsiteY2" fmla="*/ 352261 h 352261"/>
                <a:gd name="connsiteX0" fmla="*/ 0 w 281635"/>
                <a:gd name="connsiteY0" fmla="*/ 0 h 304228"/>
                <a:gd name="connsiteX1" fmla="*/ 159770 w 281635"/>
                <a:gd name="connsiteY1" fmla="*/ 191231 h 304228"/>
                <a:gd name="connsiteX2" fmla="*/ 281635 w 281635"/>
                <a:gd name="connsiteY2" fmla="*/ 304228 h 304228"/>
                <a:gd name="connsiteX0" fmla="*/ 0 w 227291"/>
                <a:gd name="connsiteY0" fmla="*/ 0 h 352068"/>
                <a:gd name="connsiteX1" fmla="*/ 159770 w 227291"/>
                <a:gd name="connsiteY1" fmla="*/ 191231 h 352068"/>
                <a:gd name="connsiteX2" fmla="*/ 227291 w 227291"/>
                <a:gd name="connsiteY2" fmla="*/ 352068 h 352068"/>
                <a:gd name="connsiteX0" fmla="*/ 0 w 220760"/>
                <a:gd name="connsiteY0" fmla="*/ 0 h 349284"/>
                <a:gd name="connsiteX1" fmla="*/ 159770 w 220760"/>
                <a:gd name="connsiteY1" fmla="*/ 191231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18170"/>
                <a:gd name="connsiteY0" fmla="*/ 0 h 358984"/>
                <a:gd name="connsiteX1" fmla="*/ 135850 w 218170"/>
                <a:gd name="connsiteY1" fmla="*/ 164059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35850 w 218170"/>
                <a:gd name="connsiteY1" fmla="*/ 164059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8354 w 218170"/>
                <a:gd name="connsiteY1" fmla="*/ 145430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70" h="358984">
                  <a:moveTo>
                    <a:pt x="0" y="0"/>
                  </a:moveTo>
                  <a:cubicBezTo>
                    <a:pt x="62681" y="67930"/>
                    <a:pt x="79509" y="89539"/>
                    <a:pt x="125571" y="151961"/>
                  </a:cubicBezTo>
                  <a:cubicBezTo>
                    <a:pt x="171633" y="214383"/>
                    <a:pt x="213605" y="306596"/>
                    <a:pt x="218170" y="358984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8" idx="0"/>
            </p:cNvCxnSpPr>
            <p:nvPr/>
          </p:nvCxnSpPr>
          <p:spPr>
            <a:xfrm flipV="1">
              <a:off x="5099151" y="1053245"/>
              <a:ext cx="686074" cy="47702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1"/>
              <a:endCxn id="28" idx="1"/>
            </p:cNvCxnSpPr>
            <p:nvPr/>
          </p:nvCxnSpPr>
          <p:spPr>
            <a:xfrm flipV="1">
              <a:off x="3014507" y="1646378"/>
              <a:ext cx="1925335" cy="1274991"/>
            </a:xfrm>
            <a:prstGeom prst="line">
              <a:avLst/>
            </a:prstGeom>
            <a:ln w="190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829" y="2059842"/>
            <a:ext cx="665546" cy="429069"/>
            <a:chOff x="3376611" y="2164464"/>
            <a:chExt cx="600076" cy="386861"/>
          </a:xfrm>
        </p:grpSpPr>
        <p:sp>
          <p:nvSpPr>
            <p:cNvPr id="32" name="Isosceles Triangle 23"/>
            <p:cNvSpPr/>
            <p:nvPr/>
          </p:nvSpPr>
          <p:spPr>
            <a:xfrm>
              <a:off x="3376611" y="2164464"/>
              <a:ext cx="600076" cy="386861"/>
            </a:xfrm>
            <a:custGeom>
              <a:avLst/>
              <a:gdLst>
                <a:gd name="connsiteX0" fmla="*/ 0 w 762000"/>
                <a:gd name="connsiteY0" fmla="*/ 310661 h 310661"/>
                <a:gd name="connsiteX1" fmla="*/ 381000 w 762000"/>
                <a:gd name="connsiteY1" fmla="*/ 0 h 310661"/>
                <a:gd name="connsiteX2" fmla="*/ 762000 w 762000"/>
                <a:gd name="connsiteY2" fmla="*/ 310661 h 310661"/>
                <a:gd name="connsiteX3" fmla="*/ 0 w 762000"/>
                <a:gd name="connsiteY3" fmla="*/ 310661 h 310661"/>
                <a:gd name="connsiteX0" fmla="*/ 0 w 1042987"/>
                <a:gd name="connsiteY0" fmla="*/ 0 h 576263"/>
                <a:gd name="connsiteX1" fmla="*/ 661987 w 1042987"/>
                <a:gd name="connsiteY1" fmla="*/ 265602 h 576263"/>
                <a:gd name="connsiteX2" fmla="*/ 1042987 w 1042987"/>
                <a:gd name="connsiteY2" fmla="*/ 576263 h 576263"/>
                <a:gd name="connsiteX3" fmla="*/ 0 w 1042987"/>
                <a:gd name="connsiteY3" fmla="*/ 0 h 576263"/>
                <a:gd name="connsiteX0" fmla="*/ 0 w 1042987"/>
                <a:gd name="connsiteY0" fmla="*/ 15386 h 591649"/>
                <a:gd name="connsiteX1" fmla="*/ 600075 w 1042987"/>
                <a:gd name="connsiteY1" fmla="*/ 0 h 591649"/>
                <a:gd name="connsiteX2" fmla="*/ 1042987 w 1042987"/>
                <a:gd name="connsiteY2" fmla="*/ 591649 h 591649"/>
                <a:gd name="connsiteX3" fmla="*/ 0 w 1042987"/>
                <a:gd name="connsiteY3" fmla="*/ 15386 h 591649"/>
                <a:gd name="connsiteX0" fmla="*/ 1 w 600076"/>
                <a:gd name="connsiteY0" fmla="*/ 15386 h 386861"/>
                <a:gd name="connsiteX1" fmla="*/ 600076 w 600076"/>
                <a:gd name="connsiteY1" fmla="*/ 0 h 386861"/>
                <a:gd name="connsiteX2" fmla="*/ 0 w 600076"/>
                <a:gd name="connsiteY2" fmla="*/ 386861 h 386861"/>
                <a:gd name="connsiteX3" fmla="*/ 1 w 600076"/>
                <a:gd name="connsiteY3" fmla="*/ 15386 h 38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6" h="386861">
                  <a:moveTo>
                    <a:pt x="1" y="15386"/>
                  </a:moveTo>
                  <a:lnTo>
                    <a:pt x="600076" y="0"/>
                  </a:lnTo>
                  <a:lnTo>
                    <a:pt x="0" y="386861"/>
                  </a:lnTo>
                  <a:cubicBezTo>
                    <a:pt x="0" y="263036"/>
                    <a:pt x="1" y="139211"/>
                    <a:pt x="1" y="15386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3779588" y="2174737"/>
              <a:ext cx="0" cy="124773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460968" y="2179850"/>
              <a:ext cx="0" cy="32004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540623" y="2172156"/>
              <a:ext cx="0" cy="26624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620278" y="2170296"/>
              <a:ext cx="0" cy="23365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699933" y="2166199"/>
              <a:ext cx="0" cy="170371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859243" y="2170296"/>
              <a:ext cx="0" cy="7315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 rot="19620995">
            <a:off x="2108686" y="2429998"/>
            <a:ext cx="1698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Westchester Ave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89201" y="6131139"/>
            <a:ext cx="2799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Westchester Ave @ Fox St (Facing East)</a:t>
            </a:r>
          </a:p>
        </p:txBody>
      </p:sp>
      <p:sp>
        <p:nvSpPr>
          <p:cNvPr id="42" name="Freeform 41"/>
          <p:cNvSpPr/>
          <p:nvPr/>
        </p:nvSpPr>
        <p:spPr>
          <a:xfrm>
            <a:off x="2238375" y="788194"/>
            <a:ext cx="2383632" cy="678656"/>
          </a:xfrm>
          <a:custGeom>
            <a:avLst/>
            <a:gdLst>
              <a:gd name="connsiteX0" fmla="*/ 4763 w 2386013"/>
              <a:gd name="connsiteY0" fmla="*/ 0 h 685800"/>
              <a:gd name="connsiteX1" fmla="*/ 0 w 2386013"/>
              <a:gd name="connsiteY1" fmla="*/ 685800 h 685800"/>
              <a:gd name="connsiteX2" fmla="*/ 1419225 w 2386013"/>
              <a:gd name="connsiteY2" fmla="*/ 628650 h 685800"/>
              <a:gd name="connsiteX3" fmla="*/ 2386013 w 2386013"/>
              <a:gd name="connsiteY3" fmla="*/ 9525 h 685800"/>
              <a:gd name="connsiteX4" fmla="*/ 4763 w 2386013"/>
              <a:gd name="connsiteY4" fmla="*/ 0 h 685800"/>
              <a:gd name="connsiteX0" fmla="*/ 4763 w 2383632"/>
              <a:gd name="connsiteY0" fmla="*/ 0 h 685800"/>
              <a:gd name="connsiteX1" fmla="*/ 0 w 2383632"/>
              <a:gd name="connsiteY1" fmla="*/ 685800 h 685800"/>
              <a:gd name="connsiteX2" fmla="*/ 1419225 w 2383632"/>
              <a:gd name="connsiteY2" fmla="*/ 628650 h 685800"/>
              <a:gd name="connsiteX3" fmla="*/ 2383632 w 2383632"/>
              <a:gd name="connsiteY3" fmla="*/ 7144 h 685800"/>
              <a:gd name="connsiteX4" fmla="*/ 4763 w 2383632"/>
              <a:gd name="connsiteY4" fmla="*/ 0 h 685800"/>
              <a:gd name="connsiteX0" fmla="*/ 2382 w 2383632"/>
              <a:gd name="connsiteY0" fmla="*/ 0 h 678656"/>
              <a:gd name="connsiteX1" fmla="*/ 0 w 2383632"/>
              <a:gd name="connsiteY1" fmla="*/ 678656 h 678656"/>
              <a:gd name="connsiteX2" fmla="*/ 1419225 w 2383632"/>
              <a:gd name="connsiteY2" fmla="*/ 621506 h 678656"/>
              <a:gd name="connsiteX3" fmla="*/ 2383632 w 2383632"/>
              <a:gd name="connsiteY3" fmla="*/ 0 h 678656"/>
              <a:gd name="connsiteX4" fmla="*/ 2382 w 2383632"/>
              <a:gd name="connsiteY4" fmla="*/ 0 h 67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3632" h="678656">
                <a:moveTo>
                  <a:pt x="2382" y="0"/>
                </a:moveTo>
                <a:cubicBezTo>
                  <a:pt x="794" y="228600"/>
                  <a:pt x="1588" y="450056"/>
                  <a:pt x="0" y="678656"/>
                </a:cubicBezTo>
                <a:lnTo>
                  <a:pt x="1419225" y="621506"/>
                </a:lnTo>
                <a:lnTo>
                  <a:pt x="2383632" y="0"/>
                </a:lnTo>
                <a:lnTo>
                  <a:pt x="2382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770081" y="86366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 BID</a:t>
            </a:r>
          </a:p>
        </p:txBody>
      </p:sp>
      <p:sp>
        <p:nvSpPr>
          <p:cNvPr id="44" name="Freeform 43"/>
          <p:cNvSpPr/>
          <p:nvPr/>
        </p:nvSpPr>
        <p:spPr>
          <a:xfrm>
            <a:off x="2566988" y="2176463"/>
            <a:ext cx="2081212" cy="1357312"/>
          </a:xfrm>
          <a:custGeom>
            <a:avLst/>
            <a:gdLst>
              <a:gd name="connsiteX0" fmla="*/ 1957387 w 2081212"/>
              <a:gd name="connsiteY0" fmla="*/ 0 h 1357312"/>
              <a:gd name="connsiteX1" fmla="*/ 2071687 w 2081212"/>
              <a:gd name="connsiteY1" fmla="*/ 76200 h 1357312"/>
              <a:gd name="connsiteX2" fmla="*/ 2081212 w 2081212"/>
              <a:gd name="connsiteY2" fmla="*/ 1357312 h 1357312"/>
              <a:gd name="connsiteX3" fmla="*/ 0 w 2081212"/>
              <a:gd name="connsiteY3" fmla="*/ 1357312 h 1357312"/>
              <a:gd name="connsiteX4" fmla="*/ 1957387 w 2081212"/>
              <a:gd name="connsiteY4" fmla="*/ 0 h 135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12" h="1357312">
                <a:moveTo>
                  <a:pt x="1957387" y="0"/>
                </a:moveTo>
                <a:lnTo>
                  <a:pt x="2071687" y="76200"/>
                </a:lnTo>
                <a:lnTo>
                  <a:pt x="2081212" y="1357312"/>
                </a:lnTo>
                <a:lnTo>
                  <a:pt x="0" y="1357312"/>
                </a:lnTo>
                <a:lnTo>
                  <a:pt x="1957387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310188" y="1257300"/>
            <a:ext cx="633412" cy="1309688"/>
          </a:xfrm>
          <a:custGeom>
            <a:avLst/>
            <a:gdLst>
              <a:gd name="connsiteX0" fmla="*/ 633412 w 633412"/>
              <a:gd name="connsiteY0" fmla="*/ 0 h 1309688"/>
              <a:gd name="connsiteX1" fmla="*/ 0 w 633412"/>
              <a:gd name="connsiteY1" fmla="*/ 400050 h 1309688"/>
              <a:gd name="connsiteX2" fmla="*/ 33337 w 633412"/>
              <a:gd name="connsiteY2" fmla="*/ 1309688 h 1309688"/>
              <a:gd name="connsiteX3" fmla="*/ 633412 w 633412"/>
              <a:gd name="connsiteY3" fmla="*/ 1271588 h 1309688"/>
              <a:gd name="connsiteX4" fmla="*/ 633412 w 633412"/>
              <a:gd name="connsiteY4" fmla="*/ 0 h 13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412" h="1309688">
                <a:moveTo>
                  <a:pt x="633412" y="0"/>
                </a:moveTo>
                <a:lnTo>
                  <a:pt x="0" y="400050"/>
                </a:lnTo>
                <a:lnTo>
                  <a:pt x="33337" y="1309688"/>
                </a:lnTo>
                <a:lnTo>
                  <a:pt x="633412" y="1271588"/>
                </a:lnTo>
                <a:lnTo>
                  <a:pt x="633412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691940" y="2892168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 BID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62859" y="18432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 BID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875582" y="2190463"/>
            <a:ext cx="1962" cy="1821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381986" y="1876688"/>
            <a:ext cx="185002" cy="8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6200000">
            <a:off x="4461760" y="2819755"/>
            <a:ext cx="10961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Simpson St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4341145" y="1014999"/>
            <a:ext cx="1135270" cy="512695"/>
            <a:chOff x="1876609" y="952826"/>
            <a:chExt cx="1135270" cy="512695"/>
          </a:xfrm>
        </p:grpSpPr>
        <p:sp>
          <p:nvSpPr>
            <p:cNvPr id="56" name="TextBox 55"/>
            <p:cNvSpPr txBox="1"/>
            <p:nvPr/>
          </p:nvSpPr>
          <p:spPr>
            <a:xfrm>
              <a:off x="1876609" y="952826"/>
              <a:ext cx="1135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Simpson St Subway Station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305115" y="132836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2471738" y="1328361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5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77908" y="898765"/>
            <a:ext cx="863236" cy="323264"/>
            <a:chOff x="3227135" y="1452710"/>
            <a:chExt cx="863236" cy="323264"/>
          </a:xfrm>
        </p:grpSpPr>
        <p:sp>
          <p:nvSpPr>
            <p:cNvPr id="60" name="TextBox 59"/>
            <p:cNvSpPr txBox="1"/>
            <p:nvPr/>
          </p:nvSpPr>
          <p:spPr>
            <a:xfrm>
              <a:off x="3227135" y="1452710"/>
              <a:ext cx="8632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Stair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850244" y="2252398"/>
            <a:ext cx="919407" cy="340202"/>
            <a:chOff x="3577227" y="1695374"/>
            <a:chExt cx="919407" cy="340202"/>
          </a:xfrm>
        </p:grpSpPr>
        <p:sp>
          <p:nvSpPr>
            <p:cNvPr id="68" name="TextBox 67"/>
            <p:cNvSpPr txBox="1"/>
            <p:nvPr/>
          </p:nvSpPr>
          <p:spPr>
            <a:xfrm>
              <a:off x="3577227" y="1789355"/>
              <a:ext cx="919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Stair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 flipV="1">
              <a:off x="3885221" y="175735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4677105" y="2222912"/>
            <a:ext cx="919407" cy="318182"/>
            <a:chOff x="3761584" y="1695374"/>
            <a:chExt cx="919407" cy="318182"/>
          </a:xfrm>
        </p:grpSpPr>
        <p:sp>
          <p:nvSpPr>
            <p:cNvPr id="72" name="TextBox 71"/>
            <p:cNvSpPr txBox="1"/>
            <p:nvPr/>
          </p:nvSpPr>
          <p:spPr>
            <a:xfrm>
              <a:off x="3761584" y="1767335"/>
              <a:ext cx="919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Elevator</a:t>
              </a:r>
            </a:p>
          </p:txBody>
        </p:sp>
        <p:sp>
          <p:nvSpPr>
            <p:cNvPr id="73" name="Oval 72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H="1" flipV="1">
              <a:off x="3885221" y="175735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/>
          <p:cNvCxnSpPr/>
          <p:nvPr/>
        </p:nvCxnSpPr>
        <p:spPr>
          <a:xfrm>
            <a:off x="2351081" y="2314375"/>
            <a:ext cx="75939" cy="124025"/>
          </a:xfrm>
          <a:prstGeom prst="line">
            <a:avLst/>
          </a:prstGeom>
          <a:ln w="19050">
            <a:solidFill>
              <a:srgbClr val="FFFF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2" b="13342"/>
          <a:stretch/>
        </p:blipFill>
        <p:spPr>
          <a:xfrm>
            <a:off x="0" y="3634812"/>
            <a:ext cx="5943600" cy="27432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 rot="16200000">
            <a:off x="1477738" y="3919971"/>
            <a:ext cx="7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Fox St</a:t>
            </a:r>
          </a:p>
        </p:txBody>
      </p:sp>
      <p:sp>
        <p:nvSpPr>
          <p:cNvPr id="76" name="TextBox 75"/>
          <p:cNvSpPr txBox="1"/>
          <p:nvPr/>
        </p:nvSpPr>
        <p:spPr>
          <a:xfrm rot="21440522">
            <a:off x="307569" y="4627391"/>
            <a:ext cx="7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165 St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0" y="4907618"/>
            <a:ext cx="1668622" cy="1470395"/>
            <a:chOff x="1524000" y="2165138"/>
            <a:chExt cx="1493044" cy="1315675"/>
          </a:xfrm>
        </p:grpSpPr>
        <p:cxnSp>
          <p:nvCxnSpPr>
            <p:cNvPr id="78" name="Straight Connector 77"/>
            <p:cNvCxnSpPr>
              <a:endCxn id="79" idx="0"/>
            </p:cNvCxnSpPr>
            <p:nvPr/>
          </p:nvCxnSpPr>
          <p:spPr>
            <a:xfrm flipV="1">
              <a:off x="1524000" y="2166938"/>
              <a:ext cx="1331119" cy="9178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 78"/>
            <p:cNvSpPr/>
            <p:nvPr/>
          </p:nvSpPr>
          <p:spPr>
            <a:xfrm>
              <a:off x="2855119" y="2165138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>
              <a:stCxn id="79" idx="2"/>
              <a:endCxn id="81" idx="0"/>
            </p:cNvCxnSpPr>
            <p:nvPr/>
          </p:nvCxnSpPr>
          <p:spPr>
            <a:xfrm flipH="1">
              <a:off x="3015251" y="2281238"/>
              <a:ext cx="1793" cy="57767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Freeform 80"/>
            <p:cNvSpPr/>
            <p:nvPr/>
          </p:nvSpPr>
          <p:spPr>
            <a:xfrm rot="5629110">
              <a:off x="2857897" y="2888805"/>
              <a:ext cx="188378" cy="120581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211373"/>
                <a:gd name="connsiteY0" fmla="*/ 1866 h 141927"/>
                <a:gd name="connsiteX1" fmla="*/ 114301 w 211373"/>
                <a:gd name="connsiteY1" fmla="*/ 20916 h 141927"/>
                <a:gd name="connsiteX2" fmla="*/ 188378 w 211373"/>
                <a:gd name="connsiteY2" fmla="*/ 119174 h 141927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188378"/>
                <a:gd name="connsiteY0" fmla="*/ 4106 h 121414"/>
                <a:gd name="connsiteX1" fmla="*/ 99411 w 188378"/>
                <a:gd name="connsiteY1" fmla="*/ 14604 h 121414"/>
                <a:gd name="connsiteX2" fmla="*/ 188378 w 188378"/>
                <a:gd name="connsiteY2" fmla="*/ 121414 h 121414"/>
                <a:gd name="connsiteX0" fmla="*/ 0 w 188378"/>
                <a:gd name="connsiteY0" fmla="*/ 2237 h 119545"/>
                <a:gd name="connsiteX1" fmla="*/ 99411 w 188378"/>
                <a:gd name="connsiteY1" fmla="*/ 12735 h 119545"/>
                <a:gd name="connsiteX2" fmla="*/ 188378 w 188378"/>
                <a:gd name="connsiteY2" fmla="*/ 119545 h 119545"/>
                <a:gd name="connsiteX0" fmla="*/ 0 w 188378"/>
                <a:gd name="connsiteY0" fmla="*/ 2237 h 119545"/>
                <a:gd name="connsiteX1" fmla="*/ 99411 w 188378"/>
                <a:gd name="connsiteY1" fmla="*/ 12735 h 119545"/>
                <a:gd name="connsiteX2" fmla="*/ 188378 w 188378"/>
                <a:gd name="connsiteY2" fmla="*/ 119545 h 119545"/>
                <a:gd name="connsiteX0" fmla="*/ 0 w 188378"/>
                <a:gd name="connsiteY0" fmla="*/ 3273 h 120581"/>
                <a:gd name="connsiteX1" fmla="*/ 94500 w 188378"/>
                <a:gd name="connsiteY1" fmla="*/ 11713 h 120581"/>
                <a:gd name="connsiteX2" fmla="*/ 188378 w 188378"/>
                <a:gd name="connsiteY2" fmla="*/ 120581 h 12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78" h="120581">
                  <a:moveTo>
                    <a:pt x="0" y="3273"/>
                  </a:moveTo>
                  <a:cubicBezTo>
                    <a:pt x="60934" y="2906"/>
                    <a:pt x="63104" y="-7838"/>
                    <a:pt x="94500" y="11713"/>
                  </a:cubicBezTo>
                  <a:cubicBezTo>
                    <a:pt x="125896" y="31264"/>
                    <a:pt x="138192" y="64078"/>
                    <a:pt x="188378" y="120581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>
              <a:stCxn id="81" idx="2"/>
            </p:cNvCxnSpPr>
            <p:nvPr/>
          </p:nvCxnSpPr>
          <p:spPr>
            <a:xfrm flipH="1">
              <a:off x="2265518" y="3039060"/>
              <a:ext cx="620138" cy="441753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" y="3634811"/>
            <a:ext cx="1649621" cy="989050"/>
            <a:chOff x="1593640" y="1060782"/>
            <a:chExt cx="1424783" cy="854246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3012075" y="1060782"/>
              <a:ext cx="6348" cy="62023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Freeform 84"/>
            <p:cNvSpPr/>
            <p:nvPr/>
          </p:nvSpPr>
          <p:spPr>
            <a:xfrm rot="5608984">
              <a:off x="2876396" y="1700365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flipH="1">
              <a:off x="1593640" y="1835702"/>
              <a:ext cx="1301962" cy="7932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2045903" y="3634811"/>
            <a:ext cx="2797377" cy="857744"/>
            <a:chOff x="3357890" y="1053245"/>
            <a:chExt cx="2427335" cy="744280"/>
          </a:xfrm>
        </p:grpSpPr>
        <p:cxnSp>
          <p:nvCxnSpPr>
            <p:cNvPr id="88" name="Straight Connector 87"/>
            <p:cNvCxnSpPr>
              <a:stCxn id="91" idx="2"/>
              <a:endCxn id="89" idx="0"/>
            </p:cNvCxnSpPr>
            <p:nvPr/>
          </p:nvCxnSpPr>
          <p:spPr>
            <a:xfrm flipH="1">
              <a:off x="3518669" y="1726230"/>
              <a:ext cx="1208906" cy="7129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 88"/>
            <p:cNvSpPr/>
            <p:nvPr/>
          </p:nvSpPr>
          <p:spPr>
            <a:xfrm rot="11008984">
              <a:off x="3360312" y="1678409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flipH="1" flipV="1">
              <a:off x="3357890" y="1053245"/>
              <a:ext cx="6100" cy="621459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 90"/>
            <p:cNvSpPr/>
            <p:nvPr/>
          </p:nvSpPr>
          <p:spPr>
            <a:xfrm rot="5608984">
              <a:off x="4804278" y="1448758"/>
              <a:ext cx="218170" cy="358984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  <a:gd name="connsiteX0" fmla="*/ 0 w 224122"/>
                <a:gd name="connsiteY0" fmla="*/ 89 h 352350"/>
                <a:gd name="connsiteX1" fmla="*/ 176498 w 224122"/>
                <a:gd name="connsiteY1" fmla="*/ 257100 h 352350"/>
                <a:gd name="connsiteX2" fmla="*/ 224122 w 224122"/>
                <a:gd name="connsiteY2" fmla="*/ 352350 h 352350"/>
                <a:gd name="connsiteX0" fmla="*/ 0 w 224122"/>
                <a:gd name="connsiteY0" fmla="*/ 0 h 352261"/>
                <a:gd name="connsiteX1" fmla="*/ 176498 w 224122"/>
                <a:gd name="connsiteY1" fmla="*/ 257011 h 352261"/>
                <a:gd name="connsiteX2" fmla="*/ 224122 w 224122"/>
                <a:gd name="connsiteY2" fmla="*/ 352261 h 352261"/>
                <a:gd name="connsiteX0" fmla="*/ 0 w 224122"/>
                <a:gd name="connsiteY0" fmla="*/ 0 h 352261"/>
                <a:gd name="connsiteX1" fmla="*/ 159770 w 224122"/>
                <a:gd name="connsiteY1" fmla="*/ 191231 h 352261"/>
                <a:gd name="connsiteX2" fmla="*/ 224122 w 224122"/>
                <a:gd name="connsiteY2" fmla="*/ 352261 h 352261"/>
                <a:gd name="connsiteX0" fmla="*/ 0 w 281635"/>
                <a:gd name="connsiteY0" fmla="*/ 0 h 304228"/>
                <a:gd name="connsiteX1" fmla="*/ 159770 w 281635"/>
                <a:gd name="connsiteY1" fmla="*/ 191231 h 304228"/>
                <a:gd name="connsiteX2" fmla="*/ 281635 w 281635"/>
                <a:gd name="connsiteY2" fmla="*/ 304228 h 304228"/>
                <a:gd name="connsiteX0" fmla="*/ 0 w 227291"/>
                <a:gd name="connsiteY0" fmla="*/ 0 h 352068"/>
                <a:gd name="connsiteX1" fmla="*/ 159770 w 227291"/>
                <a:gd name="connsiteY1" fmla="*/ 191231 h 352068"/>
                <a:gd name="connsiteX2" fmla="*/ 227291 w 227291"/>
                <a:gd name="connsiteY2" fmla="*/ 352068 h 352068"/>
                <a:gd name="connsiteX0" fmla="*/ 0 w 220760"/>
                <a:gd name="connsiteY0" fmla="*/ 0 h 349284"/>
                <a:gd name="connsiteX1" fmla="*/ 159770 w 220760"/>
                <a:gd name="connsiteY1" fmla="*/ 191231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18170"/>
                <a:gd name="connsiteY0" fmla="*/ 0 h 358984"/>
                <a:gd name="connsiteX1" fmla="*/ 135850 w 218170"/>
                <a:gd name="connsiteY1" fmla="*/ 164059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35850 w 218170"/>
                <a:gd name="connsiteY1" fmla="*/ 164059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8354 w 218170"/>
                <a:gd name="connsiteY1" fmla="*/ 145430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70" h="358984">
                  <a:moveTo>
                    <a:pt x="0" y="0"/>
                  </a:moveTo>
                  <a:cubicBezTo>
                    <a:pt x="62681" y="67930"/>
                    <a:pt x="79509" y="89539"/>
                    <a:pt x="125571" y="151961"/>
                  </a:cubicBezTo>
                  <a:cubicBezTo>
                    <a:pt x="171633" y="214383"/>
                    <a:pt x="213605" y="306596"/>
                    <a:pt x="218170" y="358984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0"/>
            </p:cNvCxnSpPr>
            <p:nvPr/>
          </p:nvCxnSpPr>
          <p:spPr>
            <a:xfrm flipV="1">
              <a:off x="5099151" y="1053245"/>
              <a:ext cx="686074" cy="47702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 rot="19620995">
            <a:off x="2108686" y="5275963"/>
            <a:ext cx="1698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Westchester Ave</a:t>
            </a:r>
          </a:p>
        </p:txBody>
      </p:sp>
      <p:sp>
        <p:nvSpPr>
          <p:cNvPr id="103" name="Freeform 102"/>
          <p:cNvSpPr/>
          <p:nvPr/>
        </p:nvSpPr>
        <p:spPr>
          <a:xfrm>
            <a:off x="2238375" y="3634159"/>
            <a:ext cx="2383632" cy="678656"/>
          </a:xfrm>
          <a:custGeom>
            <a:avLst/>
            <a:gdLst>
              <a:gd name="connsiteX0" fmla="*/ 4763 w 2386013"/>
              <a:gd name="connsiteY0" fmla="*/ 0 h 685800"/>
              <a:gd name="connsiteX1" fmla="*/ 0 w 2386013"/>
              <a:gd name="connsiteY1" fmla="*/ 685800 h 685800"/>
              <a:gd name="connsiteX2" fmla="*/ 1419225 w 2386013"/>
              <a:gd name="connsiteY2" fmla="*/ 628650 h 685800"/>
              <a:gd name="connsiteX3" fmla="*/ 2386013 w 2386013"/>
              <a:gd name="connsiteY3" fmla="*/ 9525 h 685800"/>
              <a:gd name="connsiteX4" fmla="*/ 4763 w 2386013"/>
              <a:gd name="connsiteY4" fmla="*/ 0 h 685800"/>
              <a:gd name="connsiteX0" fmla="*/ 4763 w 2383632"/>
              <a:gd name="connsiteY0" fmla="*/ 0 h 685800"/>
              <a:gd name="connsiteX1" fmla="*/ 0 w 2383632"/>
              <a:gd name="connsiteY1" fmla="*/ 685800 h 685800"/>
              <a:gd name="connsiteX2" fmla="*/ 1419225 w 2383632"/>
              <a:gd name="connsiteY2" fmla="*/ 628650 h 685800"/>
              <a:gd name="connsiteX3" fmla="*/ 2383632 w 2383632"/>
              <a:gd name="connsiteY3" fmla="*/ 7144 h 685800"/>
              <a:gd name="connsiteX4" fmla="*/ 4763 w 2383632"/>
              <a:gd name="connsiteY4" fmla="*/ 0 h 685800"/>
              <a:gd name="connsiteX0" fmla="*/ 2382 w 2383632"/>
              <a:gd name="connsiteY0" fmla="*/ 0 h 678656"/>
              <a:gd name="connsiteX1" fmla="*/ 0 w 2383632"/>
              <a:gd name="connsiteY1" fmla="*/ 678656 h 678656"/>
              <a:gd name="connsiteX2" fmla="*/ 1419225 w 2383632"/>
              <a:gd name="connsiteY2" fmla="*/ 621506 h 678656"/>
              <a:gd name="connsiteX3" fmla="*/ 2383632 w 2383632"/>
              <a:gd name="connsiteY3" fmla="*/ 0 h 678656"/>
              <a:gd name="connsiteX4" fmla="*/ 2382 w 2383632"/>
              <a:gd name="connsiteY4" fmla="*/ 0 h 67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3632" h="678656">
                <a:moveTo>
                  <a:pt x="2382" y="0"/>
                </a:moveTo>
                <a:cubicBezTo>
                  <a:pt x="794" y="228600"/>
                  <a:pt x="1588" y="450056"/>
                  <a:pt x="0" y="678656"/>
                </a:cubicBezTo>
                <a:lnTo>
                  <a:pt x="1419225" y="621506"/>
                </a:lnTo>
                <a:lnTo>
                  <a:pt x="2383632" y="0"/>
                </a:lnTo>
                <a:lnTo>
                  <a:pt x="2382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2770081" y="3709631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 BID</a:t>
            </a:r>
          </a:p>
        </p:txBody>
      </p:sp>
      <p:sp>
        <p:nvSpPr>
          <p:cNvPr id="105" name="Freeform 104"/>
          <p:cNvSpPr/>
          <p:nvPr/>
        </p:nvSpPr>
        <p:spPr>
          <a:xfrm>
            <a:off x="2566988" y="5022428"/>
            <a:ext cx="2081212" cy="1357312"/>
          </a:xfrm>
          <a:custGeom>
            <a:avLst/>
            <a:gdLst>
              <a:gd name="connsiteX0" fmla="*/ 1957387 w 2081212"/>
              <a:gd name="connsiteY0" fmla="*/ 0 h 1357312"/>
              <a:gd name="connsiteX1" fmla="*/ 2071687 w 2081212"/>
              <a:gd name="connsiteY1" fmla="*/ 76200 h 1357312"/>
              <a:gd name="connsiteX2" fmla="*/ 2081212 w 2081212"/>
              <a:gd name="connsiteY2" fmla="*/ 1357312 h 1357312"/>
              <a:gd name="connsiteX3" fmla="*/ 0 w 2081212"/>
              <a:gd name="connsiteY3" fmla="*/ 1357312 h 1357312"/>
              <a:gd name="connsiteX4" fmla="*/ 1957387 w 2081212"/>
              <a:gd name="connsiteY4" fmla="*/ 0 h 135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12" h="1357312">
                <a:moveTo>
                  <a:pt x="1957387" y="0"/>
                </a:moveTo>
                <a:lnTo>
                  <a:pt x="2071687" y="76200"/>
                </a:lnTo>
                <a:lnTo>
                  <a:pt x="2081212" y="1357312"/>
                </a:lnTo>
                <a:lnTo>
                  <a:pt x="0" y="1357312"/>
                </a:lnTo>
                <a:lnTo>
                  <a:pt x="1957387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>
            <a:off x="5310188" y="4103265"/>
            <a:ext cx="633412" cy="1309688"/>
          </a:xfrm>
          <a:custGeom>
            <a:avLst/>
            <a:gdLst>
              <a:gd name="connsiteX0" fmla="*/ 633412 w 633412"/>
              <a:gd name="connsiteY0" fmla="*/ 0 h 1309688"/>
              <a:gd name="connsiteX1" fmla="*/ 0 w 633412"/>
              <a:gd name="connsiteY1" fmla="*/ 400050 h 1309688"/>
              <a:gd name="connsiteX2" fmla="*/ 33337 w 633412"/>
              <a:gd name="connsiteY2" fmla="*/ 1309688 h 1309688"/>
              <a:gd name="connsiteX3" fmla="*/ 633412 w 633412"/>
              <a:gd name="connsiteY3" fmla="*/ 1271588 h 1309688"/>
              <a:gd name="connsiteX4" fmla="*/ 633412 w 633412"/>
              <a:gd name="connsiteY4" fmla="*/ 0 h 13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412" h="1309688">
                <a:moveTo>
                  <a:pt x="633412" y="0"/>
                </a:moveTo>
                <a:lnTo>
                  <a:pt x="0" y="400050"/>
                </a:lnTo>
                <a:lnTo>
                  <a:pt x="33337" y="1309688"/>
                </a:lnTo>
                <a:lnTo>
                  <a:pt x="633412" y="1271588"/>
                </a:lnTo>
                <a:lnTo>
                  <a:pt x="633412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3691940" y="573813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 BID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862167" y="5022428"/>
            <a:ext cx="1962" cy="1821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 rot="16200000">
            <a:off x="4461760" y="5665720"/>
            <a:ext cx="10961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Simpson St</a:t>
            </a:r>
          </a:p>
        </p:txBody>
      </p:sp>
      <p:grpSp>
        <p:nvGrpSpPr>
          <p:cNvPr id="111" name="Group 110"/>
          <p:cNvGrpSpPr/>
          <p:nvPr/>
        </p:nvGrpSpPr>
        <p:grpSpPr>
          <a:xfrm>
            <a:off x="4341145" y="3860964"/>
            <a:ext cx="1135270" cy="512695"/>
            <a:chOff x="1876609" y="952826"/>
            <a:chExt cx="1135270" cy="512695"/>
          </a:xfrm>
        </p:grpSpPr>
        <p:sp>
          <p:nvSpPr>
            <p:cNvPr id="112" name="TextBox 111"/>
            <p:cNvSpPr txBox="1"/>
            <p:nvPr/>
          </p:nvSpPr>
          <p:spPr>
            <a:xfrm>
              <a:off x="1876609" y="952826"/>
              <a:ext cx="1135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Simpson St Subway Station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2305115" y="132836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2471738" y="1328361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5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477908" y="3744730"/>
            <a:ext cx="863236" cy="323264"/>
            <a:chOff x="3227135" y="1452710"/>
            <a:chExt cx="863236" cy="323264"/>
          </a:xfrm>
        </p:grpSpPr>
        <p:sp>
          <p:nvSpPr>
            <p:cNvPr id="116" name="TextBox 115"/>
            <p:cNvSpPr txBox="1"/>
            <p:nvPr/>
          </p:nvSpPr>
          <p:spPr>
            <a:xfrm>
              <a:off x="3227135" y="1452710"/>
              <a:ext cx="8632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Stair</a:t>
              </a:r>
            </a:p>
          </p:txBody>
        </p:sp>
        <p:sp>
          <p:nvSpPr>
            <p:cNvPr id="117" name="Oval 116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3850244" y="5098363"/>
            <a:ext cx="919407" cy="340202"/>
            <a:chOff x="3577227" y="1695374"/>
            <a:chExt cx="919407" cy="340202"/>
          </a:xfrm>
        </p:grpSpPr>
        <p:sp>
          <p:nvSpPr>
            <p:cNvPr id="120" name="TextBox 119"/>
            <p:cNvSpPr txBox="1"/>
            <p:nvPr/>
          </p:nvSpPr>
          <p:spPr>
            <a:xfrm>
              <a:off x="3577227" y="1789355"/>
              <a:ext cx="919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Stair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 flipH="1" flipV="1">
              <a:off x="3885221" y="175735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677105" y="5068877"/>
            <a:ext cx="919407" cy="318182"/>
            <a:chOff x="3761584" y="1695374"/>
            <a:chExt cx="919407" cy="318182"/>
          </a:xfrm>
        </p:grpSpPr>
        <p:sp>
          <p:nvSpPr>
            <p:cNvPr id="124" name="TextBox 123"/>
            <p:cNvSpPr txBox="1"/>
            <p:nvPr/>
          </p:nvSpPr>
          <p:spPr>
            <a:xfrm>
              <a:off x="3761584" y="1767335"/>
              <a:ext cx="919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Elevator</a:t>
              </a:r>
            </a:p>
          </p:txBody>
        </p:sp>
        <p:sp>
          <p:nvSpPr>
            <p:cNvPr id="125" name="Oval 124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26" name="Straight Connector 125"/>
            <p:cNvCxnSpPr/>
            <p:nvPr/>
          </p:nvCxnSpPr>
          <p:spPr>
            <a:xfrm flipH="1" flipV="1">
              <a:off x="3885221" y="175735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Arrow Connector 127"/>
          <p:cNvCxnSpPr/>
          <p:nvPr/>
        </p:nvCxnSpPr>
        <p:spPr>
          <a:xfrm flipH="1">
            <a:off x="1841100" y="3677621"/>
            <a:ext cx="1962" cy="1821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2052307" y="4319588"/>
            <a:ext cx="1812131" cy="1188935"/>
          </a:xfrm>
          <a:custGeom>
            <a:avLst/>
            <a:gdLst>
              <a:gd name="connsiteX0" fmla="*/ 0 w 1833562"/>
              <a:gd name="connsiteY0" fmla="*/ 19050 h 1204912"/>
              <a:gd name="connsiteX1" fmla="*/ 0 w 1833562"/>
              <a:gd name="connsiteY1" fmla="*/ 19050 h 1204912"/>
              <a:gd name="connsiteX2" fmla="*/ 19050 w 1833562"/>
              <a:gd name="connsiteY2" fmla="*/ 1181100 h 1204912"/>
              <a:gd name="connsiteX3" fmla="*/ 33337 w 1833562"/>
              <a:gd name="connsiteY3" fmla="*/ 1204912 h 1204912"/>
              <a:gd name="connsiteX4" fmla="*/ 100012 w 1833562"/>
              <a:gd name="connsiteY4" fmla="*/ 1171575 h 1204912"/>
              <a:gd name="connsiteX5" fmla="*/ 1833562 w 1833562"/>
              <a:gd name="connsiteY5" fmla="*/ 0 h 1204912"/>
              <a:gd name="connsiteX6" fmla="*/ 1657350 w 1833562"/>
              <a:gd name="connsiteY6" fmla="*/ 76200 h 1204912"/>
              <a:gd name="connsiteX7" fmla="*/ 1566862 w 1833562"/>
              <a:gd name="connsiteY7" fmla="*/ 90487 h 1204912"/>
              <a:gd name="connsiteX8" fmla="*/ 185737 w 1833562"/>
              <a:gd name="connsiteY8" fmla="*/ 176212 h 1204912"/>
              <a:gd name="connsiteX9" fmla="*/ 66675 w 1833562"/>
              <a:gd name="connsiteY9" fmla="*/ 161925 h 1204912"/>
              <a:gd name="connsiteX10" fmla="*/ 23812 w 1833562"/>
              <a:gd name="connsiteY10" fmla="*/ 119062 h 1204912"/>
              <a:gd name="connsiteX11" fmla="*/ 0 w 1833562"/>
              <a:gd name="connsiteY11" fmla="*/ 19050 h 1204912"/>
              <a:gd name="connsiteX0" fmla="*/ 0 w 1833562"/>
              <a:gd name="connsiteY0" fmla="*/ 19050 h 1181100"/>
              <a:gd name="connsiteX1" fmla="*/ 0 w 1833562"/>
              <a:gd name="connsiteY1" fmla="*/ 19050 h 1181100"/>
              <a:gd name="connsiteX2" fmla="*/ 19050 w 1833562"/>
              <a:gd name="connsiteY2" fmla="*/ 1181100 h 1181100"/>
              <a:gd name="connsiteX3" fmla="*/ 100012 w 1833562"/>
              <a:gd name="connsiteY3" fmla="*/ 1171575 h 1181100"/>
              <a:gd name="connsiteX4" fmla="*/ 1833562 w 1833562"/>
              <a:gd name="connsiteY4" fmla="*/ 0 h 1181100"/>
              <a:gd name="connsiteX5" fmla="*/ 1657350 w 1833562"/>
              <a:gd name="connsiteY5" fmla="*/ 76200 h 1181100"/>
              <a:gd name="connsiteX6" fmla="*/ 1566862 w 1833562"/>
              <a:gd name="connsiteY6" fmla="*/ 90487 h 1181100"/>
              <a:gd name="connsiteX7" fmla="*/ 185737 w 1833562"/>
              <a:gd name="connsiteY7" fmla="*/ 176212 h 1181100"/>
              <a:gd name="connsiteX8" fmla="*/ 66675 w 1833562"/>
              <a:gd name="connsiteY8" fmla="*/ 161925 h 1181100"/>
              <a:gd name="connsiteX9" fmla="*/ 23812 w 1833562"/>
              <a:gd name="connsiteY9" fmla="*/ 119062 h 1181100"/>
              <a:gd name="connsiteX10" fmla="*/ 0 w 1833562"/>
              <a:gd name="connsiteY10" fmla="*/ 19050 h 1181100"/>
              <a:gd name="connsiteX0" fmla="*/ 51482 w 1885044"/>
              <a:gd name="connsiteY0" fmla="*/ 19050 h 1251282"/>
              <a:gd name="connsiteX1" fmla="*/ 51482 w 1885044"/>
              <a:gd name="connsiteY1" fmla="*/ 19050 h 1251282"/>
              <a:gd name="connsiteX2" fmla="*/ 70532 w 1885044"/>
              <a:gd name="connsiteY2" fmla="*/ 1143000 h 1251282"/>
              <a:gd name="connsiteX3" fmla="*/ 151494 w 1885044"/>
              <a:gd name="connsiteY3" fmla="*/ 1171575 h 1251282"/>
              <a:gd name="connsiteX4" fmla="*/ 1885044 w 1885044"/>
              <a:gd name="connsiteY4" fmla="*/ 0 h 1251282"/>
              <a:gd name="connsiteX5" fmla="*/ 1708832 w 1885044"/>
              <a:gd name="connsiteY5" fmla="*/ 76200 h 1251282"/>
              <a:gd name="connsiteX6" fmla="*/ 1618344 w 1885044"/>
              <a:gd name="connsiteY6" fmla="*/ 90487 h 1251282"/>
              <a:gd name="connsiteX7" fmla="*/ 237219 w 1885044"/>
              <a:gd name="connsiteY7" fmla="*/ 176212 h 1251282"/>
              <a:gd name="connsiteX8" fmla="*/ 118157 w 1885044"/>
              <a:gd name="connsiteY8" fmla="*/ 161925 h 1251282"/>
              <a:gd name="connsiteX9" fmla="*/ 75294 w 1885044"/>
              <a:gd name="connsiteY9" fmla="*/ 119062 h 1251282"/>
              <a:gd name="connsiteX10" fmla="*/ 51482 w 1885044"/>
              <a:gd name="connsiteY10" fmla="*/ 19050 h 1251282"/>
              <a:gd name="connsiteX0" fmla="*/ 60324 w 1893886"/>
              <a:gd name="connsiteY0" fmla="*/ 19050 h 1262831"/>
              <a:gd name="connsiteX1" fmla="*/ 60324 w 1893886"/>
              <a:gd name="connsiteY1" fmla="*/ 19050 h 1262831"/>
              <a:gd name="connsiteX2" fmla="*/ 79374 w 1893886"/>
              <a:gd name="connsiteY2" fmla="*/ 1143000 h 1262831"/>
              <a:gd name="connsiteX3" fmla="*/ 160336 w 1893886"/>
              <a:gd name="connsiteY3" fmla="*/ 1171575 h 1262831"/>
              <a:gd name="connsiteX4" fmla="*/ 1893886 w 1893886"/>
              <a:gd name="connsiteY4" fmla="*/ 0 h 1262831"/>
              <a:gd name="connsiteX5" fmla="*/ 1717674 w 1893886"/>
              <a:gd name="connsiteY5" fmla="*/ 76200 h 1262831"/>
              <a:gd name="connsiteX6" fmla="*/ 1627186 w 1893886"/>
              <a:gd name="connsiteY6" fmla="*/ 90487 h 1262831"/>
              <a:gd name="connsiteX7" fmla="*/ 246061 w 1893886"/>
              <a:gd name="connsiteY7" fmla="*/ 176212 h 1262831"/>
              <a:gd name="connsiteX8" fmla="*/ 126999 w 1893886"/>
              <a:gd name="connsiteY8" fmla="*/ 161925 h 1262831"/>
              <a:gd name="connsiteX9" fmla="*/ 84136 w 1893886"/>
              <a:gd name="connsiteY9" fmla="*/ 119062 h 1262831"/>
              <a:gd name="connsiteX10" fmla="*/ 60324 w 1893886"/>
              <a:gd name="connsiteY10" fmla="*/ 19050 h 1262831"/>
              <a:gd name="connsiteX0" fmla="*/ 0 w 1833562"/>
              <a:gd name="connsiteY0" fmla="*/ 19050 h 1192819"/>
              <a:gd name="connsiteX1" fmla="*/ 0 w 1833562"/>
              <a:gd name="connsiteY1" fmla="*/ 19050 h 1192819"/>
              <a:gd name="connsiteX2" fmla="*/ 19050 w 1833562"/>
              <a:gd name="connsiteY2" fmla="*/ 1143000 h 1192819"/>
              <a:gd name="connsiteX3" fmla="*/ 100012 w 1833562"/>
              <a:gd name="connsiteY3" fmla="*/ 1171575 h 1192819"/>
              <a:gd name="connsiteX4" fmla="*/ 1833562 w 1833562"/>
              <a:gd name="connsiteY4" fmla="*/ 0 h 1192819"/>
              <a:gd name="connsiteX5" fmla="*/ 1657350 w 1833562"/>
              <a:gd name="connsiteY5" fmla="*/ 76200 h 1192819"/>
              <a:gd name="connsiteX6" fmla="*/ 1566862 w 1833562"/>
              <a:gd name="connsiteY6" fmla="*/ 90487 h 1192819"/>
              <a:gd name="connsiteX7" fmla="*/ 185737 w 1833562"/>
              <a:gd name="connsiteY7" fmla="*/ 176212 h 1192819"/>
              <a:gd name="connsiteX8" fmla="*/ 66675 w 1833562"/>
              <a:gd name="connsiteY8" fmla="*/ 161925 h 1192819"/>
              <a:gd name="connsiteX9" fmla="*/ 23812 w 1833562"/>
              <a:gd name="connsiteY9" fmla="*/ 119062 h 1192819"/>
              <a:gd name="connsiteX10" fmla="*/ 0 w 1833562"/>
              <a:gd name="connsiteY10" fmla="*/ 19050 h 1192819"/>
              <a:gd name="connsiteX0" fmla="*/ 58793 w 1870924"/>
              <a:gd name="connsiteY0" fmla="*/ 19050 h 1262831"/>
              <a:gd name="connsiteX1" fmla="*/ 58793 w 1870924"/>
              <a:gd name="connsiteY1" fmla="*/ 19050 h 1262831"/>
              <a:gd name="connsiteX2" fmla="*/ 77843 w 1870924"/>
              <a:gd name="connsiteY2" fmla="*/ 1143000 h 1262831"/>
              <a:gd name="connsiteX3" fmla="*/ 158805 w 1870924"/>
              <a:gd name="connsiteY3" fmla="*/ 1171575 h 1262831"/>
              <a:gd name="connsiteX4" fmla="*/ 1870924 w 1870924"/>
              <a:gd name="connsiteY4" fmla="*/ 0 h 1262831"/>
              <a:gd name="connsiteX5" fmla="*/ 1716143 w 1870924"/>
              <a:gd name="connsiteY5" fmla="*/ 76200 h 1262831"/>
              <a:gd name="connsiteX6" fmla="*/ 1625655 w 1870924"/>
              <a:gd name="connsiteY6" fmla="*/ 90487 h 1262831"/>
              <a:gd name="connsiteX7" fmla="*/ 244530 w 1870924"/>
              <a:gd name="connsiteY7" fmla="*/ 176212 h 1262831"/>
              <a:gd name="connsiteX8" fmla="*/ 125468 w 1870924"/>
              <a:gd name="connsiteY8" fmla="*/ 161925 h 1262831"/>
              <a:gd name="connsiteX9" fmla="*/ 82605 w 1870924"/>
              <a:gd name="connsiteY9" fmla="*/ 119062 h 1262831"/>
              <a:gd name="connsiteX10" fmla="*/ 58793 w 1870924"/>
              <a:gd name="connsiteY10" fmla="*/ 19050 h 1262831"/>
              <a:gd name="connsiteX0" fmla="*/ 0 w 1812131"/>
              <a:gd name="connsiteY0" fmla="*/ 19050 h 1188862"/>
              <a:gd name="connsiteX1" fmla="*/ 0 w 1812131"/>
              <a:gd name="connsiteY1" fmla="*/ 19050 h 1188862"/>
              <a:gd name="connsiteX2" fmla="*/ 19050 w 1812131"/>
              <a:gd name="connsiteY2" fmla="*/ 1143000 h 1188862"/>
              <a:gd name="connsiteX3" fmla="*/ 100012 w 1812131"/>
              <a:gd name="connsiteY3" fmla="*/ 1171575 h 1188862"/>
              <a:gd name="connsiteX4" fmla="*/ 1812131 w 1812131"/>
              <a:gd name="connsiteY4" fmla="*/ 0 h 1188862"/>
              <a:gd name="connsiteX5" fmla="*/ 1657350 w 1812131"/>
              <a:gd name="connsiteY5" fmla="*/ 76200 h 1188862"/>
              <a:gd name="connsiteX6" fmla="*/ 1566862 w 1812131"/>
              <a:gd name="connsiteY6" fmla="*/ 90487 h 1188862"/>
              <a:gd name="connsiteX7" fmla="*/ 185737 w 1812131"/>
              <a:gd name="connsiteY7" fmla="*/ 176212 h 1188862"/>
              <a:gd name="connsiteX8" fmla="*/ 66675 w 1812131"/>
              <a:gd name="connsiteY8" fmla="*/ 161925 h 1188862"/>
              <a:gd name="connsiteX9" fmla="*/ 23812 w 1812131"/>
              <a:gd name="connsiteY9" fmla="*/ 119062 h 1188862"/>
              <a:gd name="connsiteX10" fmla="*/ 0 w 1812131"/>
              <a:gd name="connsiteY10" fmla="*/ 19050 h 1188862"/>
              <a:gd name="connsiteX0" fmla="*/ 0 w 1812131"/>
              <a:gd name="connsiteY0" fmla="*/ 19050 h 1188935"/>
              <a:gd name="connsiteX1" fmla="*/ 0 w 1812131"/>
              <a:gd name="connsiteY1" fmla="*/ 19050 h 1188935"/>
              <a:gd name="connsiteX2" fmla="*/ 19050 w 1812131"/>
              <a:gd name="connsiteY2" fmla="*/ 1143000 h 1188935"/>
              <a:gd name="connsiteX3" fmla="*/ 100012 w 1812131"/>
              <a:gd name="connsiteY3" fmla="*/ 1171575 h 1188935"/>
              <a:gd name="connsiteX4" fmla="*/ 1812131 w 1812131"/>
              <a:gd name="connsiteY4" fmla="*/ 0 h 1188935"/>
              <a:gd name="connsiteX5" fmla="*/ 1657350 w 1812131"/>
              <a:gd name="connsiteY5" fmla="*/ 76200 h 1188935"/>
              <a:gd name="connsiteX6" fmla="*/ 1566862 w 1812131"/>
              <a:gd name="connsiteY6" fmla="*/ 90487 h 1188935"/>
              <a:gd name="connsiteX7" fmla="*/ 185737 w 1812131"/>
              <a:gd name="connsiteY7" fmla="*/ 176212 h 1188935"/>
              <a:gd name="connsiteX8" fmla="*/ 66675 w 1812131"/>
              <a:gd name="connsiteY8" fmla="*/ 161925 h 1188935"/>
              <a:gd name="connsiteX9" fmla="*/ 23812 w 1812131"/>
              <a:gd name="connsiteY9" fmla="*/ 119062 h 1188935"/>
              <a:gd name="connsiteX10" fmla="*/ 0 w 1812131"/>
              <a:gd name="connsiteY10" fmla="*/ 19050 h 118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12131" h="1188935">
                <a:moveTo>
                  <a:pt x="0" y="19050"/>
                </a:moveTo>
                <a:lnTo>
                  <a:pt x="0" y="19050"/>
                </a:lnTo>
                <a:lnTo>
                  <a:pt x="19050" y="1143000"/>
                </a:lnTo>
                <a:cubicBezTo>
                  <a:pt x="15081" y="1204913"/>
                  <a:pt x="67985" y="1193185"/>
                  <a:pt x="100012" y="1171575"/>
                </a:cubicBezTo>
                <a:lnTo>
                  <a:pt x="1812131" y="0"/>
                </a:lnTo>
                <a:lnTo>
                  <a:pt x="1657350" y="76200"/>
                </a:lnTo>
                <a:lnTo>
                  <a:pt x="1566862" y="90487"/>
                </a:lnTo>
                <a:lnTo>
                  <a:pt x="185737" y="176212"/>
                </a:lnTo>
                <a:lnTo>
                  <a:pt x="66675" y="161925"/>
                </a:lnTo>
                <a:lnTo>
                  <a:pt x="23812" y="119062"/>
                </a:lnTo>
                <a:lnTo>
                  <a:pt x="0" y="19050"/>
                </a:lnTo>
                <a:close/>
              </a:path>
            </a:pathLst>
          </a:custGeom>
          <a:pattFill prst="pct10">
            <a:fgClr>
              <a:srgbClr val="FFC000"/>
            </a:fgClr>
            <a:bgClr>
              <a:schemeClr val="accent4">
                <a:lumMod val="20000"/>
                <a:lumOff val="80000"/>
              </a:schemeClr>
            </a:bgClr>
          </a:patt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5253727" y="4669591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 BID</a:t>
            </a:r>
          </a:p>
        </p:txBody>
      </p:sp>
      <p:cxnSp>
        <p:nvCxnSpPr>
          <p:cNvPr id="131" name="Straight Arrow Connector 130"/>
          <p:cNvCxnSpPr/>
          <p:nvPr/>
        </p:nvCxnSpPr>
        <p:spPr>
          <a:xfrm flipH="1">
            <a:off x="1848239" y="819533"/>
            <a:ext cx="1962" cy="1821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6844559" y="5140838"/>
            <a:ext cx="1520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Striped Empty Space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44801" y="4605776"/>
            <a:ext cx="1008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C000"/>
                </a:solidFill>
              </a:rPr>
              <a:t>Pedestrian Plaza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-2014" y="6131790"/>
            <a:ext cx="2799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Opportunity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-2014" y="3281083"/>
            <a:ext cx="2799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Existing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9217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ts val="2400"/>
              </a:lnSpc>
              <a:spcBef>
                <a:spcPts val="0"/>
              </a:spcBef>
            </a:pPr>
            <a:r>
              <a:rPr lang="en-US" dirty="0"/>
              <a:t>Parks &amp; Open Space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200" y="6505344"/>
            <a:ext cx="10896599" cy="302112"/>
          </a:xfrm>
        </p:spPr>
        <p:txBody>
          <a:bodyPr/>
          <a:lstStyle/>
          <a:p>
            <a:r>
              <a:rPr lang="en-US" b="1" dirty="0"/>
              <a:t>Crotona &amp;Tremont Park Master Plan 2015: </a:t>
            </a:r>
            <a:r>
              <a:rPr lang="en-US" dirty="0">
                <a:hlinkClick r:id="rId2"/>
              </a:rPr>
              <a:t>https://www.nycgovparks.org/planning-and-building/planning/conceptual-plans/crotona-and-tremont-park-master-plan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B5F94-9D18-4CD7-A9B2-82F39252AEE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5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0" y="788847"/>
            <a:ext cx="7148818" cy="6069153"/>
          </a:xfrm>
        </p:spPr>
        <p:txBody>
          <a:bodyPr vert="horz" lIns="182880" tIns="0" rIns="182880" bIns="0" rtlCol="0">
            <a:noAutofit/>
          </a:bodyPr>
          <a:lstStyle/>
          <a:p>
            <a:pPr lvl="1"/>
            <a:r>
              <a:rPr lang="en-US" dirty="0"/>
              <a:t>Major parks and open space resources are Crotona Park and Bronx River parks (Starlight Park and Concrete Plant Park)</a:t>
            </a:r>
          </a:p>
          <a:p>
            <a:pPr lvl="1"/>
            <a:r>
              <a:rPr lang="en-US" dirty="0"/>
              <a:t>Future additional three access points to Bronx River parks through Sheridan Enhancement Project</a:t>
            </a:r>
          </a:p>
          <a:p>
            <a:pPr lvl="1"/>
            <a:r>
              <a:rPr lang="en-US" dirty="0"/>
              <a:t>Future better connection between Starlight Park and Concrete Plant Park through Starlight Park Phase II</a:t>
            </a:r>
          </a:p>
          <a:p>
            <a:pPr lvl="1"/>
            <a:r>
              <a:rPr lang="en-US" dirty="0"/>
              <a:t>Crotona &amp; Tremont Park Master Plan 2015 proposed new bike connections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7"/>
          <a:stretch/>
        </p:blipFill>
        <p:spPr>
          <a:xfrm>
            <a:off x="1388646" y="2926252"/>
            <a:ext cx="4368394" cy="33838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735" y="2"/>
            <a:ext cx="5026855" cy="650534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860562" y="1471764"/>
            <a:ext cx="75007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Crotona Park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431616" y="4763475"/>
            <a:ext cx="8808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Concrete Plant Park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10729071" y="5637294"/>
            <a:ext cx="755787" cy="439169"/>
            <a:chOff x="3825458" y="1695374"/>
            <a:chExt cx="689794" cy="400822"/>
          </a:xfrm>
        </p:grpSpPr>
        <p:sp>
          <p:nvSpPr>
            <p:cNvPr id="48" name="TextBox 47"/>
            <p:cNvSpPr txBox="1"/>
            <p:nvPr/>
          </p:nvSpPr>
          <p:spPr>
            <a:xfrm>
              <a:off x="3837363" y="1731022"/>
              <a:ext cx="677889" cy="365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Current Access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 flipV="1">
              <a:off x="3881159" y="1751282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0768464" y="4271294"/>
            <a:ext cx="742743" cy="445438"/>
            <a:chOff x="3825458" y="1695374"/>
            <a:chExt cx="677889" cy="406543"/>
          </a:xfrm>
        </p:grpSpPr>
        <p:sp>
          <p:nvSpPr>
            <p:cNvPr id="52" name="TextBox 51"/>
            <p:cNvSpPr txBox="1"/>
            <p:nvPr/>
          </p:nvSpPr>
          <p:spPr>
            <a:xfrm>
              <a:off x="3825458" y="1736744"/>
              <a:ext cx="677889" cy="36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Current Access</a:t>
              </a:r>
            </a:p>
          </p:txBody>
        </p:sp>
        <p:sp>
          <p:nvSpPr>
            <p:cNvPr id="53" name="Oval 52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 flipV="1">
              <a:off x="3881159" y="1751282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1430530" y="2019118"/>
            <a:ext cx="742742" cy="497781"/>
            <a:chOff x="3825458" y="1321658"/>
            <a:chExt cx="677888" cy="454316"/>
          </a:xfrm>
        </p:grpSpPr>
        <p:sp>
          <p:nvSpPr>
            <p:cNvPr id="60" name="TextBox 59"/>
            <p:cNvSpPr txBox="1"/>
            <p:nvPr/>
          </p:nvSpPr>
          <p:spPr>
            <a:xfrm>
              <a:off x="3825458" y="1321658"/>
              <a:ext cx="677888" cy="36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Current Access</a:t>
              </a:r>
            </a:p>
          </p:txBody>
        </p:sp>
        <p:sp>
          <p:nvSpPr>
            <p:cNvPr id="61" name="Oval 6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3890249" y="1636562"/>
              <a:ext cx="56085" cy="712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9987159" y="3958232"/>
            <a:ext cx="742743" cy="444375"/>
            <a:chOff x="3237035" y="1370401"/>
            <a:chExt cx="677889" cy="405573"/>
          </a:xfrm>
        </p:grpSpPr>
        <p:sp>
          <p:nvSpPr>
            <p:cNvPr id="56" name="TextBox 55"/>
            <p:cNvSpPr txBox="1"/>
            <p:nvPr/>
          </p:nvSpPr>
          <p:spPr>
            <a:xfrm>
              <a:off x="3237035" y="1370401"/>
              <a:ext cx="677889" cy="36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Current Access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>
              <a:endCxn id="58" idx="1"/>
            </p:cNvCxnSpPr>
            <p:nvPr/>
          </p:nvCxnSpPr>
          <p:spPr>
            <a:xfrm>
              <a:off x="3788501" y="1658497"/>
              <a:ext cx="48760" cy="486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10397850" y="2440135"/>
            <a:ext cx="742743" cy="451849"/>
            <a:chOff x="3243332" y="1363580"/>
            <a:chExt cx="677889" cy="412394"/>
          </a:xfrm>
        </p:grpSpPr>
        <p:sp>
          <p:nvSpPr>
            <p:cNvPr id="83" name="TextBox 82"/>
            <p:cNvSpPr txBox="1"/>
            <p:nvPr/>
          </p:nvSpPr>
          <p:spPr>
            <a:xfrm>
              <a:off x="3243332" y="1363580"/>
              <a:ext cx="677889" cy="36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Future Access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>
              <a:endCxn id="84" idx="1"/>
            </p:cNvCxnSpPr>
            <p:nvPr/>
          </p:nvCxnSpPr>
          <p:spPr>
            <a:xfrm>
              <a:off x="3788501" y="1658497"/>
              <a:ext cx="48760" cy="486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/>
          <p:cNvGrpSpPr/>
          <p:nvPr/>
        </p:nvGrpSpPr>
        <p:grpSpPr>
          <a:xfrm>
            <a:off x="10156883" y="2832353"/>
            <a:ext cx="742743" cy="451849"/>
            <a:chOff x="3243332" y="1363580"/>
            <a:chExt cx="677889" cy="412394"/>
          </a:xfrm>
        </p:grpSpPr>
        <p:sp>
          <p:nvSpPr>
            <p:cNvPr id="87" name="TextBox 86"/>
            <p:cNvSpPr txBox="1"/>
            <p:nvPr/>
          </p:nvSpPr>
          <p:spPr>
            <a:xfrm>
              <a:off x="3243332" y="1363580"/>
              <a:ext cx="677889" cy="36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Future Access</a:t>
              </a:r>
            </a:p>
          </p:txBody>
        </p:sp>
        <p:sp>
          <p:nvSpPr>
            <p:cNvPr id="88" name="Oval 87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8"/>
            <p:cNvCxnSpPr>
              <a:endCxn id="88" idx="1"/>
            </p:cNvCxnSpPr>
            <p:nvPr/>
          </p:nvCxnSpPr>
          <p:spPr>
            <a:xfrm>
              <a:off x="3788501" y="1658497"/>
              <a:ext cx="48760" cy="486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10008126" y="3293532"/>
            <a:ext cx="742743" cy="451849"/>
            <a:chOff x="3243332" y="1363580"/>
            <a:chExt cx="677889" cy="412394"/>
          </a:xfrm>
        </p:grpSpPr>
        <p:sp>
          <p:nvSpPr>
            <p:cNvPr id="91" name="TextBox 90"/>
            <p:cNvSpPr txBox="1"/>
            <p:nvPr/>
          </p:nvSpPr>
          <p:spPr>
            <a:xfrm>
              <a:off x="3243332" y="1363580"/>
              <a:ext cx="677889" cy="365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Future Access</a:t>
              </a:r>
            </a:p>
          </p:txBody>
        </p:sp>
        <p:sp>
          <p:nvSpPr>
            <p:cNvPr id="92" name="Oval 91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3" name="Straight Connector 92"/>
            <p:cNvCxnSpPr>
              <a:endCxn id="92" idx="1"/>
            </p:cNvCxnSpPr>
            <p:nvPr/>
          </p:nvCxnSpPr>
          <p:spPr>
            <a:xfrm>
              <a:off x="3788501" y="1658497"/>
              <a:ext cx="48760" cy="4868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10855124" y="2543939"/>
            <a:ext cx="1053525" cy="1780469"/>
            <a:chOff x="3412757" y="2209801"/>
            <a:chExt cx="1665429" cy="2814595"/>
          </a:xfrm>
        </p:grpSpPr>
        <p:sp>
          <p:nvSpPr>
            <p:cNvPr id="66" name="Freeform 65"/>
            <p:cNvSpPr/>
            <p:nvPr/>
          </p:nvSpPr>
          <p:spPr>
            <a:xfrm>
              <a:off x="3412757" y="3193774"/>
              <a:ext cx="685231" cy="1830622"/>
            </a:xfrm>
            <a:custGeom>
              <a:avLst/>
              <a:gdLst>
                <a:gd name="connsiteX0" fmla="*/ 593969 w 765908"/>
                <a:gd name="connsiteY0" fmla="*/ 0 h 1758461"/>
                <a:gd name="connsiteX1" fmla="*/ 609600 w 765908"/>
                <a:gd name="connsiteY1" fmla="*/ 328246 h 1758461"/>
                <a:gd name="connsiteX2" fmla="*/ 765908 w 765908"/>
                <a:gd name="connsiteY2" fmla="*/ 445477 h 1758461"/>
                <a:gd name="connsiteX3" fmla="*/ 0 w 765908"/>
                <a:gd name="connsiteY3" fmla="*/ 1758461 h 1758461"/>
                <a:gd name="connsiteX0" fmla="*/ 593969 w 765908"/>
                <a:gd name="connsiteY0" fmla="*/ 0 h 1758461"/>
                <a:gd name="connsiteX1" fmla="*/ 609600 w 765908"/>
                <a:gd name="connsiteY1" fmla="*/ 328246 h 1758461"/>
                <a:gd name="connsiteX2" fmla="*/ 765908 w 765908"/>
                <a:gd name="connsiteY2" fmla="*/ 445477 h 1758461"/>
                <a:gd name="connsiteX3" fmla="*/ 406400 w 765908"/>
                <a:gd name="connsiteY3" fmla="*/ 1086338 h 1758461"/>
                <a:gd name="connsiteX4" fmla="*/ 0 w 765908"/>
                <a:gd name="connsiteY4" fmla="*/ 1758461 h 1758461"/>
                <a:gd name="connsiteX0" fmla="*/ 593969 w 765908"/>
                <a:gd name="connsiteY0" fmla="*/ 0 h 1758461"/>
                <a:gd name="connsiteX1" fmla="*/ 609600 w 765908"/>
                <a:gd name="connsiteY1" fmla="*/ 328246 h 1758461"/>
                <a:gd name="connsiteX2" fmla="*/ 765908 w 765908"/>
                <a:gd name="connsiteY2" fmla="*/ 445477 h 1758461"/>
                <a:gd name="connsiteX3" fmla="*/ 343877 w 765908"/>
                <a:gd name="connsiteY3" fmla="*/ 1094153 h 1758461"/>
                <a:gd name="connsiteX4" fmla="*/ 0 w 765908"/>
                <a:gd name="connsiteY4" fmla="*/ 1758461 h 1758461"/>
                <a:gd name="connsiteX0" fmla="*/ 676854 w 848793"/>
                <a:gd name="connsiteY0" fmla="*/ 0 h 1771189"/>
                <a:gd name="connsiteX1" fmla="*/ 692485 w 848793"/>
                <a:gd name="connsiteY1" fmla="*/ 328246 h 1771189"/>
                <a:gd name="connsiteX2" fmla="*/ 848793 w 848793"/>
                <a:gd name="connsiteY2" fmla="*/ 445477 h 1771189"/>
                <a:gd name="connsiteX3" fmla="*/ 426762 w 848793"/>
                <a:gd name="connsiteY3" fmla="*/ 1094153 h 1771189"/>
                <a:gd name="connsiteX4" fmla="*/ 0 w 848793"/>
                <a:gd name="connsiteY4" fmla="*/ 1771189 h 177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793" h="1771189">
                  <a:moveTo>
                    <a:pt x="676854" y="0"/>
                  </a:moveTo>
                  <a:lnTo>
                    <a:pt x="692485" y="328246"/>
                  </a:lnTo>
                  <a:lnTo>
                    <a:pt x="848793" y="445477"/>
                  </a:lnTo>
                  <a:lnTo>
                    <a:pt x="426762" y="1094153"/>
                  </a:lnTo>
                  <a:lnTo>
                    <a:pt x="0" y="1771189"/>
                  </a:lnTo>
                </a:path>
              </a:pathLst>
            </a:custGeom>
            <a:noFill/>
            <a:ln w="38100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>
              <a:off x="3970069" y="2209801"/>
              <a:ext cx="574100" cy="1269061"/>
            </a:xfrm>
            <a:custGeom>
              <a:avLst/>
              <a:gdLst>
                <a:gd name="connsiteX0" fmla="*/ 542925 w 542925"/>
                <a:gd name="connsiteY0" fmla="*/ 0 h 1200150"/>
                <a:gd name="connsiteX1" fmla="*/ 523875 w 542925"/>
                <a:gd name="connsiteY1" fmla="*/ 190500 h 1200150"/>
                <a:gd name="connsiteX2" fmla="*/ 504825 w 542925"/>
                <a:gd name="connsiteY2" fmla="*/ 504825 h 1200150"/>
                <a:gd name="connsiteX3" fmla="*/ 276225 w 542925"/>
                <a:gd name="connsiteY3" fmla="*/ 895350 h 1200150"/>
                <a:gd name="connsiteX4" fmla="*/ 104775 w 542925"/>
                <a:gd name="connsiteY4" fmla="*/ 1162050 h 1200150"/>
                <a:gd name="connsiteX5" fmla="*/ 0 w 542925"/>
                <a:gd name="connsiteY5" fmla="*/ 1200150 h 120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2925" h="1200150">
                  <a:moveTo>
                    <a:pt x="542925" y="0"/>
                  </a:moveTo>
                  <a:lnTo>
                    <a:pt x="523875" y="190500"/>
                  </a:lnTo>
                  <a:lnTo>
                    <a:pt x="504825" y="504825"/>
                  </a:lnTo>
                  <a:lnTo>
                    <a:pt x="276225" y="895350"/>
                  </a:lnTo>
                  <a:lnTo>
                    <a:pt x="104775" y="1162050"/>
                  </a:lnTo>
                  <a:lnTo>
                    <a:pt x="0" y="1200150"/>
                  </a:lnTo>
                </a:path>
              </a:pathLst>
            </a:custGeom>
            <a:noFill/>
            <a:ln w="38100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>
              <a:off x="4493810" y="2280304"/>
              <a:ext cx="251798" cy="453236"/>
            </a:xfrm>
            <a:custGeom>
              <a:avLst/>
              <a:gdLst>
                <a:gd name="connsiteX0" fmla="*/ 0 w 238125"/>
                <a:gd name="connsiteY0" fmla="*/ 428625 h 428625"/>
                <a:gd name="connsiteX1" fmla="*/ 238125 w 238125"/>
                <a:gd name="connsiteY1" fmla="*/ 0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38125" h="428625">
                  <a:moveTo>
                    <a:pt x="0" y="428625"/>
                  </a:moveTo>
                  <a:lnTo>
                    <a:pt x="238125" y="0"/>
                  </a:lnTo>
                </a:path>
              </a:pathLst>
            </a:custGeom>
            <a:noFill/>
            <a:ln w="38100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3918857" y="2441121"/>
              <a:ext cx="1159329" cy="2563586"/>
            </a:xfrm>
            <a:custGeom>
              <a:avLst/>
              <a:gdLst>
                <a:gd name="connsiteX0" fmla="*/ 1159329 w 1159329"/>
                <a:gd name="connsiteY0" fmla="*/ 0 h 2563586"/>
                <a:gd name="connsiteX1" fmla="*/ 269422 w 1159329"/>
                <a:gd name="connsiteY1" fmla="*/ 1485900 h 2563586"/>
                <a:gd name="connsiteX2" fmla="*/ 0 w 1159329"/>
                <a:gd name="connsiteY2" fmla="*/ 2563586 h 2563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9329" h="2563586">
                  <a:moveTo>
                    <a:pt x="1159329" y="0"/>
                  </a:moveTo>
                  <a:lnTo>
                    <a:pt x="269422" y="1485900"/>
                  </a:lnTo>
                  <a:lnTo>
                    <a:pt x="0" y="2563586"/>
                  </a:lnTo>
                </a:path>
              </a:pathLst>
            </a:custGeom>
            <a:noFill/>
            <a:ln w="38100">
              <a:solidFill>
                <a:schemeClr val="accent6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0979142" y="2639542"/>
            <a:ext cx="853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Starlight Park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618624" y="2926252"/>
            <a:ext cx="67343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Bronx River Ave Bike Lane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10517904" y="3411716"/>
            <a:ext cx="77123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accent6"/>
                </a:solidFill>
              </a:rPr>
              <a:t>Starlight Park Phase II</a:t>
            </a:r>
          </a:p>
        </p:txBody>
      </p:sp>
      <p:sp>
        <p:nvSpPr>
          <p:cNvPr id="75" name="TextBox 74"/>
          <p:cNvSpPr txBox="1"/>
          <p:nvPr/>
        </p:nvSpPr>
        <p:spPr>
          <a:xfrm rot="1872723">
            <a:off x="6955898" y="1411263"/>
            <a:ext cx="1400737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Claremont Pkwy</a:t>
            </a:r>
          </a:p>
        </p:txBody>
      </p:sp>
      <p:sp>
        <p:nvSpPr>
          <p:cNvPr id="76" name="TextBox 75"/>
          <p:cNvSpPr txBox="1"/>
          <p:nvPr/>
        </p:nvSpPr>
        <p:spPr>
          <a:xfrm rot="19443710">
            <a:off x="9564875" y="2095392"/>
            <a:ext cx="952277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Boston Rd</a:t>
            </a:r>
          </a:p>
        </p:txBody>
      </p:sp>
      <p:sp>
        <p:nvSpPr>
          <p:cNvPr id="77" name="TextBox 76"/>
          <p:cNvSpPr txBox="1"/>
          <p:nvPr/>
        </p:nvSpPr>
        <p:spPr>
          <a:xfrm rot="3233427">
            <a:off x="9284542" y="2030226"/>
            <a:ext cx="657885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173 St</a:t>
            </a:r>
          </a:p>
        </p:txBody>
      </p:sp>
      <p:sp>
        <p:nvSpPr>
          <p:cNvPr id="78" name="Freeform 77"/>
          <p:cNvSpPr/>
          <p:nvPr/>
        </p:nvSpPr>
        <p:spPr>
          <a:xfrm>
            <a:off x="7127444" y="1419520"/>
            <a:ext cx="1640770" cy="974874"/>
          </a:xfrm>
          <a:custGeom>
            <a:avLst/>
            <a:gdLst>
              <a:gd name="connsiteX0" fmla="*/ 0 w 1466850"/>
              <a:gd name="connsiteY0" fmla="*/ 0 h 871538"/>
              <a:gd name="connsiteX1" fmla="*/ 385763 w 1466850"/>
              <a:gd name="connsiteY1" fmla="*/ 223838 h 871538"/>
              <a:gd name="connsiteX2" fmla="*/ 657225 w 1466850"/>
              <a:gd name="connsiteY2" fmla="*/ 381000 h 871538"/>
              <a:gd name="connsiteX3" fmla="*/ 704850 w 1466850"/>
              <a:gd name="connsiteY3" fmla="*/ 504825 h 871538"/>
              <a:gd name="connsiteX4" fmla="*/ 800100 w 1466850"/>
              <a:gd name="connsiteY4" fmla="*/ 619125 h 871538"/>
              <a:gd name="connsiteX5" fmla="*/ 942975 w 1466850"/>
              <a:gd name="connsiteY5" fmla="*/ 638175 h 871538"/>
              <a:gd name="connsiteX6" fmla="*/ 1104900 w 1466850"/>
              <a:gd name="connsiteY6" fmla="*/ 604838 h 871538"/>
              <a:gd name="connsiteX7" fmla="*/ 1276350 w 1466850"/>
              <a:gd name="connsiteY7" fmla="*/ 614363 h 871538"/>
              <a:gd name="connsiteX8" fmla="*/ 1385888 w 1466850"/>
              <a:gd name="connsiteY8" fmla="*/ 685800 h 871538"/>
              <a:gd name="connsiteX9" fmla="*/ 1395413 w 1466850"/>
              <a:gd name="connsiteY9" fmla="*/ 771525 h 871538"/>
              <a:gd name="connsiteX10" fmla="*/ 1466850 w 1466850"/>
              <a:gd name="connsiteY10" fmla="*/ 871538 h 871538"/>
              <a:gd name="connsiteX0" fmla="*/ 0 w 1466850"/>
              <a:gd name="connsiteY0" fmla="*/ 0 h 871538"/>
              <a:gd name="connsiteX1" fmla="*/ 385763 w 1466850"/>
              <a:gd name="connsiteY1" fmla="*/ 223838 h 871538"/>
              <a:gd name="connsiteX2" fmla="*/ 657225 w 1466850"/>
              <a:gd name="connsiteY2" fmla="*/ 381000 h 871538"/>
              <a:gd name="connsiteX3" fmla="*/ 704850 w 1466850"/>
              <a:gd name="connsiteY3" fmla="*/ 504825 h 871538"/>
              <a:gd name="connsiteX4" fmla="*/ 800100 w 1466850"/>
              <a:gd name="connsiteY4" fmla="*/ 619125 h 871538"/>
              <a:gd name="connsiteX5" fmla="*/ 942975 w 1466850"/>
              <a:gd name="connsiteY5" fmla="*/ 638175 h 871538"/>
              <a:gd name="connsiteX6" fmla="*/ 1104900 w 1466850"/>
              <a:gd name="connsiteY6" fmla="*/ 604838 h 871538"/>
              <a:gd name="connsiteX7" fmla="*/ 1276350 w 1466850"/>
              <a:gd name="connsiteY7" fmla="*/ 614363 h 871538"/>
              <a:gd name="connsiteX8" fmla="*/ 1364457 w 1466850"/>
              <a:gd name="connsiteY8" fmla="*/ 678656 h 871538"/>
              <a:gd name="connsiteX9" fmla="*/ 1395413 w 1466850"/>
              <a:gd name="connsiteY9" fmla="*/ 771525 h 871538"/>
              <a:gd name="connsiteX10" fmla="*/ 1466850 w 1466850"/>
              <a:gd name="connsiteY10" fmla="*/ 871538 h 8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6850" h="871538">
                <a:moveTo>
                  <a:pt x="0" y="0"/>
                </a:moveTo>
                <a:lnTo>
                  <a:pt x="385763" y="223838"/>
                </a:lnTo>
                <a:cubicBezTo>
                  <a:pt x="495301" y="287338"/>
                  <a:pt x="604044" y="334169"/>
                  <a:pt x="657225" y="381000"/>
                </a:cubicBezTo>
                <a:cubicBezTo>
                  <a:pt x="710406" y="427831"/>
                  <a:pt x="681038" y="465138"/>
                  <a:pt x="704850" y="504825"/>
                </a:cubicBezTo>
                <a:cubicBezTo>
                  <a:pt x="728663" y="544513"/>
                  <a:pt x="760413" y="596900"/>
                  <a:pt x="800100" y="619125"/>
                </a:cubicBezTo>
                <a:cubicBezTo>
                  <a:pt x="839787" y="641350"/>
                  <a:pt x="892175" y="640556"/>
                  <a:pt x="942975" y="638175"/>
                </a:cubicBezTo>
                <a:cubicBezTo>
                  <a:pt x="993775" y="635794"/>
                  <a:pt x="1049337" y="608807"/>
                  <a:pt x="1104900" y="604838"/>
                </a:cubicBezTo>
                <a:cubicBezTo>
                  <a:pt x="1160463" y="600869"/>
                  <a:pt x="1233091" y="602060"/>
                  <a:pt x="1276350" y="614363"/>
                </a:cubicBezTo>
                <a:cubicBezTo>
                  <a:pt x="1319609" y="626666"/>
                  <a:pt x="1344613" y="652462"/>
                  <a:pt x="1364457" y="678656"/>
                </a:cubicBezTo>
                <a:cubicBezTo>
                  <a:pt x="1384301" y="704850"/>
                  <a:pt x="1378348" y="739378"/>
                  <a:pt x="1395413" y="771525"/>
                </a:cubicBezTo>
                <a:cubicBezTo>
                  <a:pt x="1412478" y="803672"/>
                  <a:pt x="1437878" y="837009"/>
                  <a:pt x="1466850" y="871538"/>
                </a:cubicBezTo>
              </a:path>
            </a:pathLst>
          </a:custGeom>
          <a:noFill/>
          <a:ln w="28575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 rot="1542077">
            <a:off x="9886141" y="1296410"/>
            <a:ext cx="722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175 St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104685" y="942839"/>
            <a:ext cx="91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Crotona Pkwy Malls</a:t>
            </a:r>
          </a:p>
        </p:txBody>
      </p:sp>
      <p:grpSp>
        <p:nvGrpSpPr>
          <p:cNvPr id="97" name="Group 96"/>
          <p:cNvGrpSpPr/>
          <p:nvPr/>
        </p:nvGrpSpPr>
        <p:grpSpPr>
          <a:xfrm>
            <a:off x="9649743" y="1496280"/>
            <a:ext cx="772671" cy="764670"/>
            <a:chOff x="2941995" y="1931192"/>
            <a:chExt cx="705204" cy="697901"/>
          </a:xfrm>
        </p:grpSpPr>
        <p:cxnSp>
          <p:nvCxnSpPr>
            <p:cNvPr id="98" name="Straight Connector 97"/>
            <p:cNvCxnSpPr/>
            <p:nvPr/>
          </p:nvCxnSpPr>
          <p:spPr>
            <a:xfrm flipH="1" flipV="1">
              <a:off x="3467100" y="2320317"/>
              <a:ext cx="180099" cy="76084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3068925" y="2312636"/>
              <a:ext cx="398176" cy="316457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2997992" y="1931192"/>
              <a:ext cx="0" cy="465209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>
              <a:off x="2941995" y="2396401"/>
              <a:ext cx="55999" cy="41999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2941995" y="2438400"/>
              <a:ext cx="136209" cy="190693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" name="Straight Connector 102"/>
          <p:cNvCxnSpPr/>
          <p:nvPr/>
        </p:nvCxnSpPr>
        <p:spPr>
          <a:xfrm>
            <a:off x="10131083" y="1268214"/>
            <a:ext cx="308317" cy="154084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8625060" y="1856502"/>
            <a:ext cx="105276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solidFill>
                  <a:schemeClr val="bg2"/>
                </a:solidFill>
              </a:rPr>
              <a:t>Proposed Bike Connection by the Master Plan</a:t>
            </a:r>
          </a:p>
        </p:txBody>
      </p:sp>
    </p:spTree>
    <p:extLst>
      <p:ext uri="{BB962C8B-B14F-4D97-AF65-F5344CB8AC3E}">
        <p14:creationId xmlns:p14="http://schemas.microsoft.com/office/powerpoint/2010/main" val="49551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6"/>
            <a:ext cx="7162801" cy="6306734"/>
          </a:xfrm>
        </p:spPr>
        <p:txBody>
          <a:bodyPr lIns="182880" tIns="182880" rIns="182880" bIns="182880" numCol="1">
            <a:normAutofit/>
          </a:bodyPr>
          <a:lstStyle/>
          <a:p>
            <a:r>
              <a:rPr lang="en-US" sz="1400" dirty="0"/>
              <a:t>3 Community Districts (CB3, CB2, and </a:t>
            </a:r>
            <a:r>
              <a:rPr lang="en-US" sz="1400" dirty="0" err="1"/>
              <a:t>CB9</a:t>
            </a:r>
            <a:r>
              <a:rPr lang="en-US" sz="1400" dirty="0"/>
              <a:t>)</a:t>
            </a:r>
          </a:p>
          <a:p>
            <a:r>
              <a:rPr lang="en-US" sz="1400" dirty="0"/>
              <a:t>44,312 Residents</a:t>
            </a:r>
          </a:p>
          <a:p>
            <a:r>
              <a:rPr lang="en-US" sz="1400" dirty="0"/>
              <a:t>1.07 sq. mi.</a:t>
            </a:r>
          </a:p>
          <a:p>
            <a:r>
              <a:rPr lang="en-US" sz="1400" dirty="0"/>
              <a:t>41,413 people per sq. mi. (Bronx: 34,168; NYC: 28,173)</a:t>
            </a:r>
          </a:p>
          <a:p>
            <a:r>
              <a:rPr lang="en-US" sz="1400" dirty="0"/>
              <a:t>Predominantly Hispanic (70%) or Black/African American Non-Hispanic (26%)</a:t>
            </a:r>
          </a:p>
          <a:p>
            <a:r>
              <a:rPr lang="en-US" sz="1400" dirty="0"/>
              <a:t>Median Household Income: $25,213* (Bronx: $35,302; NYC: $55,191)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201" y="6505344"/>
            <a:ext cx="10896600" cy="3021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/>
              <a:t>Source:</a:t>
            </a:r>
            <a:r>
              <a:rPr lang="en-US" sz="900" dirty="0"/>
              <a:t> 2012-2016 ACS; *weighted average of median household income based on the number of households in each block group (in 2016 dollars)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-2493"/>
            <a:ext cx="5028784" cy="65078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0" r="-507" b="47685"/>
          <a:stretch/>
        </p:blipFill>
        <p:spPr>
          <a:xfrm>
            <a:off x="635669" y="3048000"/>
            <a:ext cx="27432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51262" r="4310" b="2340"/>
          <a:stretch/>
        </p:blipFill>
        <p:spPr>
          <a:xfrm>
            <a:off x="3683670" y="3048000"/>
            <a:ext cx="27432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71279" y="5791200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NYC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34885" y="5791200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Bronx</a:t>
            </a:r>
          </a:p>
        </p:txBody>
      </p:sp>
    </p:spTree>
    <p:extLst>
      <p:ext uri="{BB962C8B-B14F-4D97-AF65-F5344CB8AC3E}">
        <p14:creationId xmlns:p14="http://schemas.microsoft.com/office/powerpoint/2010/main" val="716275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lIns="182880" tIns="0" rIns="182880" bIns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Better sense of entrance to Crotona Park compared to 174 St subway station despite longer distance</a:t>
            </a:r>
          </a:p>
          <a:p>
            <a:pPr lvl="1"/>
            <a:r>
              <a:rPr lang="en-US" dirty="0"/>
              <a:t>Signed bike route</a:t>
            </a:r>
          </a:p>
          <a:p>
            <a:pPr lvl="1"/>
            <a:r>
              <a:rPr lang="en-US" dirty="0"/>
              <a:t>Fewer than 400 vehicles/hour/direction during the peak period in 2017</a:t>
            </a:r>
          </a:p>
          <a:p>
            <a:pPr lvl="1"/>
            <a:r>
              <a:rPr lang="en-US" dirty="0"/>
              <a:t>DOT completed project in 2012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New DOT project: Louis Nine Blvd Safety Improvements (NNLOUISNIN)</a:t>
            </a:r>
          </a:p>
          <a:p>
            <a:pPr lvl="2"/>
            <a:r>
              <a:rPr lang="en-US" dirty="0"/>
              <a:t> Project Scope (In-Progress); Construction Registration 2025</a:t>
            </a:r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60 feet wide underutilized street</a:t>
            </a:r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Add standard bike lane by taking 5’ of the 14’ parking lane</a:t>
            </a:r>
          </a:p>
          <a:p>
            <a:pPr lvl="1"/>
            <a:r>
              <a:rPr lang="en-US" dirty="0"/>
              <a:t>Raised median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Parks &amp; Open Space – Louis Nine Blvd Connection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200" y="6505344"/>
            <a:ext cx="10896599" cy="3021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/>
              <a:t>Louis Nine and </a:t>
            </a:r>
            <a:r>
              <a:rPr lang="en-US" sz="900" b="1" dirty="0" err="1"/>
              <a:t>Intervale</a:t>
            </a:r>
            <a:r>
              <a:rPr lang="en-US" sz="900" b="1" dirty="0"/>
              <a:t> Safety Improvements Project 2012: </a:t>
            </a:r>
            <a:r>
              <a:rPr lang="en-US" sz="900" dirty="0">
                <a:hlinkClick r:id="rId2"/>
              </a:rPr>
              <a:t>http://www.nyc.gov/html/dot/downloads/pdf/2012-06-26-louis-nine-cb3-slides.pdf</a:t>
            </a:r>
            <a:endParaRPr lang="en-US" sz="9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/>
              <a:t>Louis Nine and </a:t>
            </a:r>
            <a:r>
              <a:rPr lang="en-US" sz="900" b="1" dirty="0" err="1"/>
              <a:t>Intervale</a:t>
            </a:r>
            <a:r>
              <a:rPr lang="en-US" sz="900" b="1" dirty="0"/>
              <a:t> Safety Improvements After Analysis 2013: </a:t>
            </a:r>
            <a:r>
              <a:rPr lang="en-US" sz="900" dirty="0">
                <a:hlinkClick r:id="rId3"/>
              </a:rPr>
              <a:t>http://www.nyc.gov/html/dot/downloads/pdf/dot-report-louis-nine-boulevard-bx.pdf</a:t>
            </a:r>
            <a:endParaRPr lang="en-US" sz="900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B5F94-9D18-4CD7-A9B2-82F39252AEE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" y="3647096"/>
            <a:ext cx="5943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5" y="789596"/>
            <a:ext cx="5943600" cy="27432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32200" y="1236821"/>
            <a:ext cx="1228330" cy="1963579"/>
            <a:chOff x="2132200" y="1236821"/>
            <a:chExt cx="1228330" cy="1963579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132200" y="1236821"/>
              <a:ext cx="576075" cy="29670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08275" y="1533525"/>
              <a:ext cx="652255" cy="166687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 rot="4107211">
            <a:off x="2519494" y="2054152"/>
            <a:ext cx="1141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FF00"/>
                </a:solidFill>
              </a:rPr>
              <a:t>Louis Nine Blvd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5706" y="990600"/>
            <a:ext cx="989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Park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067489" y="3152549"/>
            <a:ext cx="1135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Freeman St Subway Station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81000" y="5317722"/>
            <a:ext cx="533400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52722" y="5302091"/>
            <a:ext cx="1400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Wide On-Street Parking Space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428920" y="5302091"/>
            <a:ext cx="80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Striped Median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-598" y="6144075"/>
            <a:ext cx="297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Louis Nine Blvd @ 170 St (Facing North)</a:t>
            </a:r>
          </a:p>
        </p:txBody>
      </p:sp>
      <p:sp>
        <p:nvSpPr>
          <p:cNvPr id="20" name="Oval 19"/>
          <p:cNvSpPr/>
          <p:nvPr/>
        </p:nvSpPr>
        <p:spPr>
          <a:xfrm>
            <a:off x="3468501" y="3034439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3635124" y="3034439"/>
            <a:ext cx="137160" cy="1371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 rot="20107816">
            <a:off x="1655152" y="1595698"/>
            <a:ext cx="989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Boston Rd</a:t>
            </a:r>
          </a:p>
        </p:txBody>
      </p:sp>
      <p:sp>
        <p:nvSpPr>
          <p:cNvPr id="23" name="TextBox 22"/>
          <p:cNvSpPr txBox="1"/>
          <p:nvPr/>
        </p:nvSpPr>
        <p:spPr>
          <a:xfrm rot="21340191">
            <a:off x="1928881" y="1937901"/>
            <a:ext cx="989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170 St</a:t>
            </a:r>
          </a:p>
        </p:txBody>
      </p:sp>
      <p:sp>
        <p:nvSpPr>
          <p:cNvPr id="24" name="TextBox 23"/>
          <p:cNvSpPr txBox="1"/>
          <p:nvPr/>
        </p:nvSpPr>
        <p:spPr>
          <a:xfrm rot="21348332">
            <a:off x="1938721" y="2324276"/>
            <a:ext cx="989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Jennings St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652903" y="2039905"/>
            <a:ext cx="165851" cy="117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840939" y="2414402"/>
            <a:ext cx="154050" cy="109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007609" y="2677163"/>
            <a:ext cx="6184391" cy="1208898"/>
            <a:chOff x="6007609" y="1683954"/>
            <a:chExt cx="6184391" cy="120889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09" y="1929684"/>
              <a:ext cx="3090672" cy="96316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288" y="1929684"/>
              <a:ext cx="3029712" cy="96316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014994" y="1683955"/>
              <a:ext cx="6397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Before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64180" y="1683954"/>
              <a:ext cx="6397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After</a:t>
              </a:r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1600200" y="5320205"/>
            <a:ext cx="46716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949373" y="1381162"/>
            <a:ext cx="80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Charlotte Garden</a:t>
            </a:r>
          </a:p>
        </p:txBody>
      </p:sp>
    </p:spTree>
    <p:extLst>
      <p:ext uri="{BB962C8B-B14F-4D97-AF65-F5344CB8AC3E}">
        <p14:creationId xmlns:p14="http://schemas.microsoft.com/office/powerpoint/2010/main" val="1831247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" b="48865"/>
          <a:stretch/>
        </p:blipFill>
        <p:spPr>
          <a:xfrm>
            <a:off x="-299" y="3648994"/>
            <a:ext cx="3085862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" y="791515"/>
            <a:ext cx="5943600" cy="27432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Parks &amp; Open Space – 174 St Connection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102075" y="6505344"/>
            <a:ext cx="10870724" cy="302112"/>
          </a:xfrm>
        </p:spPr>
        <p:txBody>
          <a:bodyPr/>
          <a:lstStyle/>
          <a:p>
            <a:r>
              <a:rPr lang="en-US" b="1" dirty="0"/>
              <a:t>Southern Blvd &amp; Boston Rd at E174th St Intersection Safety Improvements 2015: </a:t>
            </a:r>
            <a:r>
              <a:rPr lang="en-US" dirty="0">
                <a:hlinkClick r:id="rId4"/>
              </a:rPr>
              <a:t>http://www.nyc.gov/html/dot/downloads/pdf/2015-03-southern-blvd-boston-rd.pdf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B5F94-9D18-4CD7-A9B2-82F39252AEEB}" type="slidenum">
              <a:rPr lang="en-US" smtClean="0"/>
              <a:pPr/>
              <a:t>31</a:t>
            </a:fld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3753437" y="2967840"/>
            <a:ext cx="82192" cy="16180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443557" y="5232552"/>
            <a:ext cx="169461" cy="76200"/>
          </a:xfrm>
          <a:prstGeom prst="line">
            <a:avLst/>
          </a:prstGeom>
          <a:ln w="28575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067419" y="5261333"/>
            <a:ext cx="825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/>
                </a:solidFill>
              </a:rPr>
              <a:t>Bike Lane Gap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3205437" y="6148527"/>
            <a:ext cx="2819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174 St @ Southern Blvd (Facing South)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-185325" y="1828800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Boston Rd</a:t>
            </a:r>
          </a:p>
        </p:txBody>
      </p:sp>
      <p:sp>
        <p:nvSpPr>
          <p:cNvPr id="88" name="TextBox 87"/>
          <p:cNvSpPr txBox="1"/>
          <p:nvPr/>
        </p:nvSpPr>
        <p:spPr>
          <a:xfrm rot="19959248">
            <a:off x="4517290" y="937309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</a:t>
            </a:r>
          </a:p>
        </p:txBody>
      </p:sp>
      <p:sp>
        <p:nvSpPr>
          <p:cNvPr id="89" name="TextBox 88"/>
          <p:cNvSpPr txBox="1"/>
          <p:nvPr/>
        </p:nvSpPr>
        <p:spPr>
          <a:xfrm rot="3802495">
            <a:off x="3312537" y="2600506"/>
            <a:ext cx="626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174 St</a:t>
            </a:r>
          </a:p>
        </p:txBody>
      </p:sp>
      <p:sp>
        <p:nvSpPr>
          <p:cNvPr id="90" name="TextBox 89"/>
          <p:cNvSpPr txBox="1"/>
          <p:nvPr/>
        </p:nvSpPr>
        <p:spPr>
          <a:xfrm rot="1518594">
            <a:off x="1625667" y="5243431"/>
            <a:ext cx="672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174 St</a:t>
            </a:r>
          </a:p>
        </p:txBody>
      </p:sp>
      <p:sp>
        <p:nvSpPr>
          <p:cNvPr id="92" name="TextBox 91"/>
          <p:cNvSpPr txBox="1"/>
          <p:nvPr/>
        </p:nvSpPr>
        <p:spPr>
          <a:xfrm rot="17563201">
            <a:off x="1181116" y="4685052"/>
            <a:ext cx="86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Southern Blvd</a:t>
            </a:r>
          </a:p>
        </p:txBody>
      </p:sp>
      <p:sp>
        <p:nvSpPr>
          <p:cNvPr id="94" name="TextBox 93"/>
          <p:cNvSpPr txBox="1"/>
          <p:nvPr/>
        </p:nvSpPr>
        <p:spPr>
          <a:xfrm rot="17563201">
            <a:off x="996089" y="5721032"/>
            <a:ext cx="653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Hoe Ave</a:t>
            </a:r>
          </a:p>
        </p:txBody>
      </p:sp>
      <p:sp>
        <p:nvSpPr>
          <p:cNvPr id="95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lIns="182880" tIns="0" rIns="182880" bIns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Important connection between Crotona Park and Starlight Park</a:t>
            </a:r>
          </a:p>
          <a:p>
            <a:pPr lvl="1"/>
            <a:r>
              <a:rPr lang="en-US" dirty="0"/>
              <a:t>Southern Blvd @ Boston Rd @ 174 St is a Vision Zero Priority Intersection and had a DOT project in 2015 (construction will begin after DDC sewer and water main capital reconstruction)</a:t>
            </a:r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No wayfinding for parks</a:t>
            </a:r>
          </a:p>
          <a:p>
            <a:pPr lvl="1"/>
            <a:r>
              <a:rPr lang="en-US" dirty="0"/>
              <a:t>Bike lane gap on 174 St</a:t>
            </a:r>
          </a:p>
          <a:p>
            <a:pPr lvl="1"/>
            <a:r>
              <a:rPr lang="en-US" dirty="0"/>
              <a:t>Missing southbound bike lane on Southern Blvd possibly due to the bus stop</a:t>
            </a:r>
          </a:p>
          <a:p>
            <a:pPr lvl="1"/>
            <a:r>
              <a:rPr lang="en-US" dirty="0"/>
              <a:t>High pedestrian crashes and </a:t>
            </a:r>
            <a:r>
              <a:rPr lang="en-US" dirty="0" err="1"/>
              <a:t>KSI</a:t>
            </a:r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Wayfinding signage for parks</a:t>
            </a:r>
          </a:p>
          <a:p>
            <a:pPr lvl="1"/>
            <a:r>
              <a:rPr lang="en-US" dirty="0"/>
              <a:t>Add bike lane on 174 St between Southern Blvd and Hoe Ave</a:t>
            </a:r>
          </a:p>
          <a:p>
            <a:pPr lvl="1"/>
            <a:r>
              <a:rPr lang="en-US" dirty="0"/>
              <a:t>Have two-way bike lanes on the east side of Southern Blvd and better guide the cyclists to connect to the bike network</a:t>
            </a:r>
          </a:p>
          <a:p>
            <a:pPr lvl="1"/>
            <a:r>
              <a:rPr lang="en-US" dirty="0"/>
              <a:t>Pedestrian safety improvements along the 174 St between Southern Blvd and Starlight Park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2075" y="4988462"/>
            <a:ext cx="1078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Crotona Park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1959816" y="5895260"/>
            <a:ext cx="853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Starlight Park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3500577" y="3135882"/>
            <a:ext cx="891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Bike Lane Gap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53206" y="1019123"/>
            <a:ext cx="1013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Missing</a:t>
            </a:r>
          </a:p>
          <a:p>
            <a:pPr algn="ctr"/>
            <a:r>
              <a:rPr lang="en-US" sz="1000" b="1" dirty="0">
                <a:solidFill>
                  <a:srgbClr val="FFFF00"/>
                </a:solidFill>
              </a:rPr>
              <a:t>SB Bike Lane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361947" y="1214836"/>
            <a:ext cx="140135" cy="78496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5298504" y="1171878"/>
            <a:ext cx="148619" cy="83248"/>
          </a:xfrm>
          <a:prstGeom prst="straightConnector1">
            <a:avLst/>
          </a:prstGeom>
          <a:ln w="190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20678632">
            <a:off x="634476" y="5368277"/>
            <a:ext cx="653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Boston Rd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385" y="3646788"/>
            <a:ext cx="2695255" cy="274392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 rot="1518594">
            <a:off x="4403223" y="5303636"/>
            <a:ext cx="672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/>
                </a:solidFill>
              </a:rPr>
              <a:t>174 St</a:t>
            </a:r>
          </a:p>
        </p:txBody>
      </p:sp>
      <p:sp>
        <p:nvSpPr>
          <p:cNvPr id="37" name="TextBox 36"/>
          <p:cNvSpPr txBox="1"/>
          <p:nvPr/>
        </p:nvSpPr>
        <p:spPr>
          <a:xfrm rot="17697300">
            <a:off x="3293216" y="5840052"/>
            <a:ext cx="10816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Southern Blvd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243038" y="4870542"/>
            <a:ext cx="785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Crotona Park</a:t>
            </a:r>
          </a:p>
        </p:txBody>
      </p:sp>
      <p:sp>
        <p:nvSpPr>
          <p:cNvPr id="39" name="TextBox 38"/>
          <p:cNvSpPr txBox="1"/>
          <p:nvPr/>
        </p:nvSpPr>
        <p:spPr>
          <a:xfrm rot="20678632">
            <a:off x="3299201" y="5540795"/>
            <a:ext cx="653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Boston Rd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12478" y="5962952"/>
            <a:ext cx="853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Starlight Park</a:t>
            </a:r>
          </a:p>
        </p:txBody>
      </p:sp>
      <p:sp>
        <p:nvSpPr>
          <p:cNvPr id="42" name="TextBox 41"/>
          <p:cNvSpPr txBox="1"/>
          <p:nvPr/>
        </p:nvSpPr>
        <p:spPr>
          <a:xfrm rot="17754893">
            <a:off x="3655627" y="5733193"/>
            <a:ext cx="925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Hoe Ave</a:t>
            </a:r>
          </a:p>
        </p:txBody>
      </p:sp>
      <p:sp>
        <p:nvSpPr>
          <p:cNvPr id="44" name="TextBox 43"/>
          <p:cNvSpPr txBox="1"/>
          <p:nvPr/>
        </p:nvSpPr>
        <p:spPr>
          <a:xfrm rot="17754893">
            <a:off x="3792477" y="5832986"/>
            <a:ext cx="925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/>
              <a:t>Vyse</a:t>
            </a:r>
            <a:r>
              <a:rPr lang="en-US" sz="1000" b="1" dirty="0"/>
              <a:t> Ave</a:t>
            </a:r>
          </a:p>
        </p:txBody>
      </p:sp>
      <p:sp>
        <p:nvSpPr>
          <p:cNvPr id="45" name="TextBox 44"/>
          <p:cNvSpPr txBox="1"/>
          <p:nvPr/>
        </p:nvSpPr>
        <p:spPr>
          <a:xfrm rot="17754893">
            <a:off x="3928094" y="5935058"/>
            <a:ext cx="9255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Bryant Ave</a:t>
            </a:r>
          </a:p>
        </p:txBody>
      </p:sp>
      <p:sp>
        <p:nvSpPr>
          <p:cNvPr id="46" name="TextBox 45"/>
          <p:cNvSpPr txBox="1"/>
          <p:nvPr/>
        </p:nvSpPr>
        <p:spPr>
          <a:xfrm rot="17769607">
            <a:off x="4164775" y="5940700"/>
            <a:ext cx="886459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sz="1000" b="1" dirty="0"/>
              <a:t>Longfellow Ave</a:t>
            </a:r>
          </a:p>
        </p:txBody>
      </p:sp>
      <p:sp>
        <p:nvSpPr>
          <p:cNvPr id="8" name="Rectangle 7"/>
          <p:cNvSpPr/>
          <p:nvPr/>
        </p:nvSpPr>
        <p:spPr>
          <a:xfrm rot="1449972">
            <a:off x="3961435" y="5488273"/>
            <a:ext cx="1352146" cy="244186"/>
          </a:xfrm>
          <a:prstGeom prst="rect">
            <a:avLst/>
          </a:prstGeom>
          <a:noFill/>
          <a:ln w="28575"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4519167" y="4908530"/>
            <a:ext cx="8536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Cross Bronx Plaza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718445" y="4803400"/>
            <a:ext cx="85364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Cross Bronx Plaza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-5786" y="3277369"/>
            <a:ext cx="4196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Proposed Design of Southern Blvd @ Boston Rd @ 174 St</a:t>
            </a:r>
          </a:p>
        </p:txBody>
      </p:sp>
    </p:spTree>
    <p:extLst>
      <p:ext uri="{BB962C8B-B14F-4D97-AF65-F5344CB8AC3E}">
        <p14:creationId xmlns:p14="http://schemas.microsoft.com/office/powerpoint/2010/main" val="4624926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0762" y="788847"/>
            <a:ext cx="6248400" cy="6069153"/>
          </a:xfrm>
          <a:noFill/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Crotona Park E between Crotona Park N and Crotona Park E is not a mapped Street</a:t>
            </a:r>
          </a:p>
          <a:p>
            <a:pPr lvl="1"/>
            <a:r>
              <a:rPr lang="en-US" dirty="0"/>
              <a:t>Traffic volume varies a lot (max 615 vehicles/hour in 2017)</a:t>
            </a:r>
          </a:p>
          <a:p>
            <a:pPr lvl="1"/>
            <a:r>
              <a:rPr lang="en-US" dirty="0"/>
              <a:t>Friends of Crotona Park* has suggested closing the segment to better connect </a:t>
            </a:r>
            <a:r>
              <a:rPr lang="en-US" dirty="0" err="1"/>
              <a:t>Hylan</a:t>
            </a:r>
            <a:r>
              <a:rPr lang="en-US" dirty="0"/>
              <a:t> Park and Crotona Park</a:t>
            </a:r>
          </a:p>
          <a:p>
            <a:r>
              <a:rPr lang="en-US" b="1" dirty="0"/>
              <a:t>Issues</a:t>
            </a:r>
          </a:p>
          <a:p>
            <a:pPr lvl="1"/>
            <a:r>
              <a:rPr lang="en-US" dirty="0" err="1"/>
              <a:t>Hylan</a:t>
            </a:r>
            <a:r>
              <a:rPr lang="en-US" dirty="0"/>
              <a:t> Park is separated from Crotona Park by the unmapped segment</a:t>
            </a:r>
          </a:p>
          <a:p>
            <a:pPr lvl="1"/>
            <a:r>
              <a:rPr lang="en-US" dirty="0"/>
              <a:t>No crosswalk for greenway</a:t>
            </a:r>
          </a:p>
          <a:p>
            <a:pPr lvl="1"/>
            <a:r>
              <a:rPr lang="en-US" dirty="0"/>
              <a:t>No stop sign for Crotona Park E @ Crotona Park N eastbound</a:t>
            </a:r>
          </a:p>
          <a:p>
            <a:pPr lvl="1"/>
            <a:r>
              <a:rPr lang="en-US" dirty="0"/>
              <a:t>Stop sign for Greenway on </a:t>
            </a:r>
            <a:r>
              <a:rPr lang="en-US" dirty="0" err="1"/>
              <a:t>Hylan</a:t>
            </a:r>
            <a:r>
              <a:rPr lang="en-US" dirty="0"/>
              <a:t> Park side but not Crotona Park</a:t>
            </a:r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Option 1: Close the street (further traffic study needed to see how it would affect traffic flow around the park)</a:t>
            </a:r>
          </a:p>
          <a:p>
            <a:pPr lvl="1"/>
            <a:r>
              <a:rPr lang="en-US" dirty="0"/>
              <a:t>Option 2: Not to close the street but better connect the greenways (stop sign, raised crosswalk, different pavement, etc.)</a:t>
            </a:r>
          </a:p>
          <a:p>
            <a:pPr lvl="1"/>
            <a:r>
              <a:rPr lang="en-US" dirty="0"/>
              <a:t>Option 3: Close the street only on weekends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2" t="7478" r="2225" b="5024"/>
          <a:stretch/>
        </p:blipFill>
        <p:spPr>
          <a:xfrm>
            <a:off x="0" y="788299"/>
            <a:ext cx="5943600" cy="320040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-21" y="1117601"/>
            <a:ext cx="2585761" cy="951852"/>
          </a:xfrm>
          <a:custGeom>
            <a:avLst/>
            <a:gdLst>
              <a:gd name="connsiteX0" fmla="*/ 2270423 w 2351480"/>
              <a:gd name="connsiteY0" fmla="*/ 0 h 993153"/>
              <a:gd name="connsiteX1" fmla="*/ 2329955 w 2351480"/>
              <a:gd name="connsiteY1" fmla="*/ 230981 h 993153"/>
              <a:gd name="connsiteX2" fmla="*/ 2337098 w 2351480"/>
              <a:gd name="connsiteY2" fmla="*/ 459581 h 993153"/>
              <a:gd name="connsiteX3" fmla="*/ 2144217 w 2351480"/>
              <a:gd name="connsiteY3" fmla="*/ 642938 h 993153"/>
              <a:gd name="connsiteX4" fmla="*/ 1827511 w 2351480"/>
              <a:gd name="connsiteY4" fmla="*/ 885825 h 993153"/>
              <a:gd name="connsiteX5" fmla="*/ 1536998 w 2351480"/>
              <a:gd name="connsiteY5" fmla="*/ 992981 h 993153"/>
              <a:gd name="connsiteX6" fmla="*/ 1315542 w 2351480"/>
              <a:gd name="connsiteY6" fmla="*/ 864394 h 993153"/>
              <a:gd name="connsiteX7" fmla="*/ 1029792 w 2351480"/>
              <a:gd name="connsiteY7" fmla="*/ 785813 h 993153"/>
              <a:gd name="connsiteX8" fmla="*/ 722611 w 2351480"/>
              <a:gd name="connsiteY8" fmla="*/ 862013 h 993153"/>
              <a:gd name="connsiteX9" fmla="*/ 513061 w 2351480"/>
              <a:gd name="connsiteY9" fmla="*/ 890588 h 993153"/>
              <a:gd name="connsiteX10" fmla="*/ 258267 w 2351480"/>
              <a:gd name="connsiteY10" fmla="*/ 800100 h 993153"/>
              <a:gd name="connsiteX11" fmla="*/ 39192 w 2351480"/>
              <a:gd name="connsiteY11" fmla="*/ 790575 h 993153"/>
              <a:gd name="connsiteX12" fmla="*/ 1092 w 2351480"/>
              <a:gd name="connsiteY12" fmla="*/ 812006 h 993153"/>
              <a:gd name="connsiteX0" fmla="*/ 2270423 w 2335420"/>
              <a:gd name="connsiteY0" fmla="*/ 0 h 993153"/>
              <a:gd name="connsiteX1" fmla="*/ 2329955 w 2335420"/>
              <a:gd name="connsiteY1" fmla="*/ 230981 h 993153"/>
              <a:gd name="connsiteX2" fmla="*/ 2311698 w 2335420"/>
              <a:gd name="connsiteY2" fmla="*/ 481806 h 993153"/>
              <a:gd name="connsiteX3" fmla="*/ 2144217 w 2335420"/>
              <a:gd name="connsiteY3" fmla="*/ 642938 h 993153"/>
              <a:gd name="connsiteX4" fmla="*/ 1827511 w 2335420"/>
              <a:gd name="connsiteY4" fmla="*/ 885825 h 993153"/>
              <a:gd name="connsiteX5" fmla="*/ 1536998 w 2335420"/>
              <a:gd name="connsiteY5" fmla="*/ 992981 h 993153"/>
              <a:gd name="connsiteX6" fmla="*/ 1315542 w 2335420"/>
              <a:gd name="connsiteY6" fmla="*/ 864394 h 993153"/>
              <a:gd name="connsiteX7" fmla="*/ 1029792 w 2335420"/>
              <a:gd name="connsiteY7" fmla="*/ 785813 h 993153"/>
              <a:gd name="connsiteX8" fmla="*/ 722611 w 2335420"/>
              <a:gd name="connsiteY8" fmla="*/ 862013 h 993153"/>
              <a:gd name="connsiteX9" fmla="*/ 513061 w 2335420"/>
              <a:gd name="connsiteY9" fmla="*/ 890588 h 993153"/>
              <a:gd name="connsiteX10" fmla="*/ 258267 w 2335420"/>
              <a:gd name="connsiteY10" fmla="*/ 800100 h 993153"/>
              <a:gd name="connsiteX11" fmla="*/ 39192 w 2335420"/>
              <a:gd name="connsiteY11" fmla="*/ 790575 h 993153"/>
              <a:gd name="connsiteX12" fmla="*/ 1092 w 2335420"/>
              <a:gd name="connsiteY12" fmla="*/ 812006 h 993153"/>
              <a:gd name="connsiteX0" fmla="*/ 2270423 w 2337660"/>
              <a:gd name="connsiteY0" fmla="*/ 0 h 993155"/>
              <a:gd name="connsiteX1" fmla="*/ 2329955 w 2337660"/>
              <a:gd name="connsiteY1" fmla="*/ 230981 h 993155"/>
              <a:gd name="connsiteX2" fmla="*/ 2311698 w 2337660"/>
              <a:gd name="connsiteY2" fmla="*/ 481806 h 993155"/>
              <a:gd name="connsiteX3" fmla="*/ 2102942 w 2337660"/>
              <a:gd name="connsiteY3" fmla="*/ 639763 h 993155"/>
              <a:gd name="connsiteX4" fmla="*/ 1827511 w 2337660"/>
              <a:gd name="connsiteY4" fmla="*/ 885825 h 993155"/>
              <a:gd name="connsiteX5" fmla="*/ 1536998 w 2337660"/>
              <a:gd name="connsiteY5" fmla="*/ 992981 h 993155"/>
              <a:gd name="connsiteX6" fmla="*/ 1315542 w 2337660"/>
              <a:gd name="connsiteY6" fmla="*/ 864394 h 993155"/>
              <a:gd name="connsiteX7" fmla="*/ 1029792 w 2337660"/>
              <a:gd name="connsiteY7" fmla="*/ 785813 h 993155"/>
              <a:gd name="connsiteX8" fmla="*/ 722611 w 2337660"/>
              <a:gd name="connsiteY8" fmla="*/ 862013 h 993155"/>
              <a:gd name="connsiteX9" fmla="*/ 513061 w 2337660"/>
              <a:gd name="connsiteY9" fmla="*/ 890588 h 993155"/>
              <a:gd name="connsiteX10" fmla="*/ 258267 w 2337660"/>
              <a:gd name="connsiteY10" fmla="*/ 800100 h 993155"/>
              <a:gd name="connsiteX11" fmla="*/ 39192 w 2337660"/>
              <a:gd name="connsiteY11" fmla="*/ 790575 h 993155"/>
              <a:gd name="connsiteX12" fmla="*/ 1092 w 2337660"/>
              <a:gd name="connsiteY12" fmla="*/ 812006 h 993155"/>
              <a:gd name="connsiteX0" fmla="*/ 2270423 w 2334711"/>
              <a:gd name="connsiteY0" fmla="*/ 0 h 993155"/>
              <a:gd name="connsiteX1" fmla="*/ 2329955 w 2334711"/>
              <a:gd name="connsiteY1" fmla="*/ 230981 h 993155"/>
              <a:gd name="connsiteX2" fmla="*/ 2305348 w 2334711"/>
              <a:gd name="connsiteY2" fmla="*/ 516731 h 993155"/>
              <a:gd name="connsiteX3" fmla="*/ 2102942 w 2334711"/>
              <a:gd name="connsiteY3" fmla="*/ 639763 h 993155"/>
              <a:gd name="connsiteX4" fmla="*/ 1827511 w 2334711"/>
              <a:gd name="connsiteY4" fmla="*/ 885825 h 993155"/>
              <a:gd name="connsiteX5" fmla="*/ 1536998 w 2334711"/>
              <a:gd name="connsiteY5" fmla="*/ 992981 h 993155"/>
              <a:gd name="connsiteX6" fmla="*/ 1315542 w 2334711"/>
              <a:gd name="connsiteY6" fmla="*/ 864394 h 993155"/>
              <a:gd name="connsiteX7" fmla="*/ 1029792 w 2334711"/>
              <a:gd name="connsiteY7" fmla="*/ 785813 h 993155"/>
              <a:gd name="connsiteX8" fmla="*/ 722611 w 2334711"/>
              <a:gd name="connsiteY8" fmla="*/ 862013 h 993155"/>
              <a:gd name="connsiteX9" fmla="*/ 513061 w 2334711"/>
              <a:gd name="connsiteY9" fmla="*/ 890588 h 993155"/>
              <a:gd name="connsiteX10" fmla="*/ 258267 w 2334711"/>
              <a:gd name="connsiteY10" fmla="*/ 800100 h 993155"/>
              <a:gd name="connsiteX11" fmla="*/ 39192 w 2334711"/>
              <a:gd name="connsiteY11" fmla="*/ 790575 h 993155"/>
              <a:gd name="connsiteX12" fmla="*/ 1092 w 2334711"/>
              <a:gd name="connsiteY12" fmla="*/ 812006 h 993155"/>
              <a:gd name="connsiteX0" fmla="*/ 2270423 w 2339978"/>
              <a:gd name="connsiteY0" fmla="*/ 0 h 993127"/>
              <a:gd name="connsiteX1" fmla="*/ 2329955 w 2339978"/>
              <a:gd name="connsiteY1" fmla="*/ 230981 h 993127"/>
              <a:gd name="connsiteX2" fmla="*/ 2305348 w 2339978"/>
              <a:gd name="connsiteY2" fmla="*/ 516731 h 993127"/>
              <a:gd name="connsiteX3" fmla="*/ 2007692 w 2339978"/>
              <a:gd name="connsiteY3" fmla="*/ 703263 h 993127"/>
              <a:gd name="connsiteX4" fmla="*/ 1827511 w 2339978"/>
              <a:gd name="connsiteY4" fmla="*/ 885825 h 993127"/>
              <a:gd name="connsiteX5" fmla="*/ 1536998 w 2339978"/>
              <a:gd name="connsiteY5" fmla="*/ 992981 h 993127"/>
              <a:gd name="connsiteX6" fmla="*/ 1315542 w 2339978"/>
              <a:gd name="connsiteY6" fmla="*/ 864394 h 993127"/>
              <a:gd name="connsiteX7" fmla="*/ 1029792 w 2339978"/>
              <a:gd name="connsiteY7" fmla="*/ 785813 h 993127"/>
              <a:gd name="connsiteX8" fmla="*/ 722611 w 2339978"/>
              <a:gd name="connsiteY8" fmla="*/ 862013 h 993127"/>
              <a:gd name="connsiteX9" fmla="*/ 513061 w 2339978"/>
              <a:gd name="connsiteY9" fmla="*/ 890588 h 993127"/>
              <a:gd name="connsiteX10" fmla="*/ 258267 w 2339978"/>
              <a:gd name="connsiteY10" fmla="*/ 800100 h 993127"/>
              <a:gd name="connsiteX11" fmla="*/ 39192 w 2339978"/>
              <a:gd name="connsiteY11" fmla="*/ 790575 h 993127"/>
              <a:gd name="connsiteX12" fmla="*/ 1092 w 2339978"/>
              <a:gd name="connsiteY12" fmla="*/ 812006 h 993127"/>
              <a:gd name="connsiteX0" fmla="*/ 2283123 w 2339183"/>
              <a:gd name="connsiteY0" fmla="*/ 0 h 951852"/>
              <a:gd name="connsiteX1" fmla="*/ 2329955 w 2339183"/>
              <a:gd name="connsiteY1" fmla="*/ 189706 h 951852"/>
              <a:gd name="connsiteX2" fmla="*/ 2305348 w 2339183"/>
              <a:gd name="connsiteY2" fmla="*/ 475456 h 951852"/>
              <a:gd name="connsiteX3" fmla="*/ 2007692 w 2339183"/>
              <a:gd name="connsiteY3" fmla="*/ 661988 h 951852"/>
              <a:gd name="connsiteX4" fmla="*/ 1827511 w 2339183"/>
              <a:gd name="connsiteY4" fmla="*/ 844550 h 951852"/>
              <a:gd name="connsiteX5" fmla="*/ 1536998 w 2339183"/>
              <a:gd name="connsiteY5" fmla="*/ 951706 h 951852"/>
              <a:gd name="connsiteX6" fmla="*/ 1315542 w 2339183"/>
              <a:gd name="connsiteY6" fmla="*/ 823119 h 951852"/>
              <a:gd name="connsiteX7" fmla="*/ 1029792 w 2339183"/>
              <a:gd name="connsiteY7" fmla="*/ 744538 h 951852"/>
              <a:gd name="connsiteX8" fmla="*/ 722611 w 2339183"/>
              <a:gd name="connsiteY8" fmla="*/ 820738 h 951852"/>
              <a:gd name="connsiteX9" fmla="*/ 513061 w 2339183"/>
              <a:gd name="connsiteY9" fmla="*/ 849313 h 951852"/>
              <a:gd name="connsiteX10" fmla="*/ 258267 w 2339183"/>
              <a:gd name="connsiteY10" fmla="*/ 758825 h 951852"/>
              <a:gd name="connsiteX11" fmla="*/ 39192 w 2339183"/>
              <a:gd name="connsiteY11" fmla="*/ 749300 h 951852"/>
              <a:gd name="connsiteX12" fmla="*/ 1092 w 2339183"/>
              <a:gd name="connsiteY12" fmla="*/ 770731 h 951852"/>
              <a:gd name="connsiteX0" fmla="*/ 2529701 w 2585761"/>
              <a:gd name="connsiteY0" fmla="*/ 0 h 951852"/>
              <a:gd name="connsiteX1" fmla="*/ 2576533 w 2585761"/>
              <a:gd name="connsiteY1" fmla="*/ 189706 h 951852"/>
              <a:gd name="connsiteX2" fmla="*/ 2551926 w 2585761"/>
              <a:gd name="connsiteY2" fmla="*/ 475456 h 951852"/>
              <a:gd name="connsiteX3" fmla="*/ 2254270 w 2585761"/>
              <a:gd name="connsiteY3" fmla="*/ 661988 h 951852"/>
              <a:gd name="connsiteX4" fmla="*/ 2074089 w 2585761"/>
              <a:gd name="connsiteY4" fmla="*/ 844550 h 951852"/>
              <a:gd name="connsiteX5" fmla="*/ 1783576 w 2585761"/>
              <a:gd name="connsiteY5" fmla="*/ 951706 h 951852"/>
              <a:gd name="connsiteX6" fmla="*/ 1562120 w 2585761"/>
              <a:gd name="connsiteY6" fmla="*/ 823119 h 951852"/>
              <a:gd name="connsiteX7" fmla="*/ 1276370 w 2585761"/>
              <a:gd name="connsiteY7" fmla="*/ 744538 h 951852"/>
              <a:gd name="connsiteX8" fmla="*/ 969189 w 2585761"/>
              <a:gd name="connsiteY8" fmla="*/ 820738 h 951852"/>
              <a:gd name="connsiteX9" fmla="*/ 759639 w 2585761"/>
              <a:gd name="connsiteY9" fmla="*/ 849313 h 951852"/>
              <a:gd name="connsiteX10" fmla="*/ 504845 w 2585761"/>
              <a:gd name="connsiteY10" fmla="*/ 758825 h 951852"/>
              <a:gd name="connsiteX11" fmla="*/ 285770 w 2585761"/>
              <a:gd name="connsiteY11" fmla="*/ 749300 h 951852"/>
              <a:gd name="connsiteX12" fmla="*/ 20 w 2585761"/>
              <a:gd name="connsiteY12" fmla="*/ 862806 h 95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5761" h="951852">
                <a:moveTo>
                  <a:pt x="2529701" y="0"/>
                </a:moveTo>
                <a:cubicBezTo>
                  <a:pt x="2553911" y="77192"/>
                  <a:pt x="2572829" y="110463"/>
                  <a:pt x="2576533" y="189706"/>
                </a:cubicBezTo>
                <a:cubicBezTo>
                  <a:pt x="2580237" y="268949"/>
                  <a:pt x="2605637" y="396742"/>
                  <a:pt x="2551926" y="475456"/>
                </a:cubicBezTo>
                <a:cubicBezTo>
                  <a:pt x="2498215" y="554170"/>
                  <a:pt x="2333909" y="600472"/>
                  <a:pt x="2254270" y="661988"/>
                </a:cubicBezTo>
                <a:cubicBezTo>
                  <a:pt x="2174631" y="723504"/>
                  <a:pt x="2152538" y="796264"/>
                  <a:pt x="2074089" y="844550"/>
                </a:cubicBezTo>
                <a:cubicBezTo>
                  <a:pt x="1995640" y="892836"/>
                  <a:pt x="1868904" y="955278"/>
                  <a:pt x="1783576" y="951706"/>
                </a:cubicBezTo>
                <a:cubicBezTo>
                  <a:pt x="1698248" y="948134"/>
                  <a:pt x="1646654" y="857647"/>
                  <a:pt x="1562120" y="823119"/>
                </a:cubicBezTo>
                <a:cubicBezTo>
                  <a:pt x="1477586" y="788591"/>
                  <a:pt x="1375192" y="744935"/>
                  <a:pt x="1276370" y="744538"/>
                </a:cubicBezTo>
                <a:cubicBezTo>
                  <a:pt x="1177548" y="744141"/>
                  <a:pt x="1055311" y="803276"/>
                  <a:pt x="969189" y="820738"/>
                </a:cubicBezTo>
                <a:cubicBezTo>
                  <a:pt x="883067" y="838200"/>
                  <a:pt x="837030" y="859632"/>
                  <a:pt x="759639" y="849313"/>
                </a:cubicBezTo>
                <a:cubicBezTo>
                  <a:pt x="682248" y="838994"/>
                  <a:pt x="583823" y="775494"/>
                  <a:pt x="504845" y="758825"/>
                </a:cubicBezTo>
                <a:cubicBezTo>
                  <a:pt x="425867" y="742156"/>
                  <a:pt x="369908" y="731970"/>
                  <a:pt x="285770" y="749300"/>
                </a:cubicBezTo>
                <a:cubicBezTo>
                  <a:pt x="201632" y="766630"/>
                  <a:pt x="-2361" y="853082"/>
                  <a:pt x="20" y="862806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Parks &amp; Open Space – Crotona Park East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*Friends of Crotona Park Contact: </a:t>
            </a:r>
            <a:r>
              <a:rPr lang="en-US" dirty="0"/>
              <a:t>Shawn </a:t>
            </a:r>
            <a:r>
              <a:rPr lang="en-US" dirty="0" err="1"/>
              <a:t>Cargil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Shawn.Cargil@parks.nyc.gov</a:t>
            </a:r>
            <a:r>
              <a:rPr lang="en-US" dirty="0"/>
              <a:t>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2"/>
          <a:stretch/>
        </p:blipFill>
        <p:spPr>
          <a:xfrm>
            <a:off x="0" y="4115334"/>
            <a:ext cx="5943600" cy="2257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7890479">
            <a:off x="1773227" y="1073146"/>
            <a:ext cx="7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Park 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21519" y="2004352"/>
            <a:ext cx="114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Hylan</a:t>
            </a:r>
            <a:r>
              <a:rPr lang="en-US" sz="1000" b="1" dirty="0">
                <a:solidFill>
                  <a:schemeClr val="bg1"/>
                </a:solidFill>
              </a:rPr>
              <a:t> Park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5247" y="2366603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Park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90003" y="1603128"/>
            <a:ext cx="1160100" cy="246221"/>
            <a:chOff x="1189291" y="1764640"/>
            <a:chExt cx="1160100" cy="246221"/>
          </a:xfrm>
        </p:grpSpPr>
        <p:sp>
          <p:nvSpPr>
            <p:cNvPr id="13" name="TextBox 12"/>
            <p:cNvSpPr txBox="1"/>
            <p:nvPr/>
          </p:nvSpPr>
          <p:spPr>
            <a:xfrm>
              <a:off x="1189291" y="1764640"/>
              <a:ext cx="11569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No Stop Sign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268791" y="1857272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2177351" y="1897572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1513367" y="1396228"/>
            <a:ext cx="137247" cy="944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651514" y="3230758"/>
            <a:ext cx="102746" cy="936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475883" y="2223136"/>
            <a:ext cx="900978" cy="246221"/>
            <a:chOff x="869950" y="4170071"/>
            <a:chExt cx="900978" cy="246221"/>
          </a:xfrm>
        </p:grpSpPr>
        <p:sp>
          <p:nvSpPr>
            <p:cNvPr id="22" name="TextBox 21"/>
            <p:cNvSpPr txBox="1"/>
            <p:nvPr/>
          </p:nvSpPr>
          <p:spPr>
            <a:xfrm>
              <a:off x="869950" y="4170071"/>
              <a:ext cx="8369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Stop Sign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98888" y="4303003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277546" y="1622676"/>
            <a:ext cx="1085889" cy="400110"/>
            <a:chOff x="1690328" y="4184914"/>
            <a:chExt cx="1085889" cy="400110"/>
          </a:xfrm>
        </p:grpSpPr>
        <p:sp>
          <p:nvSpPr>
            <p:cNvPr id="26" name="TextBox 25"/>
            <p:cNvSpPr txBox="1"/>
            <p:nvPr/>
          </p:nvSpPr>
          <p:spPr>
            <a:xfrm>
              <a:off x="1745478" y="4184914"/>
              <a:ext cx="1030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Stop Sign for Greenway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1756101" y="4303003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 rot="2142131">
            <a:off x="526189" y="969432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Park E</a:t>
            </a:r>
          </a:p>
        </p:txBody>
      </p:sp>
      <p:sp>
        <p:nvSpPr>
          <p:cNvPr id="30" name="TextBox 29"/>
          <p:cNvSpPr txBox="1"/>
          <p:nvPr/>
        </p:nvSpPr>
        <p:spPr>
          <a:xfrm rot="1363249">
            <a:off x="2457301" y="2400842"/>
            <a:ext cx="74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Park 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2436473" y="2435708"/>
            <a:ext cx="152399" cy="620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9326525">
            <a:off x="653205" y="3518493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Park E</a:t>
            </a:r>
          </a:p>
        </p:txBody>
      </p:sp>
      <p:sp>
        <p:nvSpPr>
          <p:cNvPr id="33" name="TextBox 32"/>
          <p:cNvSpPr txBox="1"/>
          <p:nvPr/>
        </p:nvSpPr>
        <p:spPr>
          <a:xfrm rot="17765091">
            <a:off x="2944107" y="2288837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</a:t>
            </a:r>
          </a:p>
        </p:txBody>
      </p:sp>
      <p:sp>
        <p:nvSpPr>
          <p:cNvPr id="34" name="TextBox 33"/>
          <p:cNvSpPr txBox="1"/>
          <p:nvPr/>
        </p:nvSpPr>
        <p:spPr>
          <a:xfrm rot="19265683">
            <a:off x="3501793" y="2491020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Boston Rd</a:t>
            </a:r>
          </a:p>
        </p:txBody>
      </p:sp>
      <p:sp>
        <p:nvSpPr>
          <p:cNvPr id="35" name="TextBox 34"/>
          <p:cNvSpPr txBox="1"/>
          <p:nvPr/>
        </p:nvSpPr>
        <p:spPr>
          <a:xfrm rot="1327671">
            <a:off x="2592638" y="3638985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174 St</a:t>
            </a:r>
          </a:p>
        </p:txBody>
      </p:sp>
      <p:sp>
        <p:nvSpPr>
          <p:cNvPr id="36" name="TextBox 35"/>
          <p:cNvSpPr txBox="1"/>
          <p:nvPr/>
        </p:nvSpPr>
        <p:spPr>
          <a:xfrm rot="1547328">
            <a:off x="2448386" y="1273215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175 St</a:t>
            </a:r>
          </a:p>
        </p:txBody>
      </p:sp>
      <p:sp>
        <p:nvSpPr>
          <p:cNvPr id="37" name="Oval 36"/>
          <p:cNvSpPr/>
          <p:nvPr/>
        </p:nvSpPr>
        <p:spPr>
          <a:xfrm>
            <a:off x="935923" y="4750081"/>
            <a:ext cx="304800" cy="3048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45962" y="4352820"/>
            <a:ext cx="115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Stop Sign for Greenway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724540" y="1024113"/>
            <a:ext cx="2016563" cy="2964586"/>
            <a:chOff x="2088636" y="1166602"/>
            <a:chExt cx="1495118" cy="2198000"/>
          </a:xfrm>
        </p:grpSpPr>
        <p:grpSp>
          <p:nvGrpSpPr>
            <p:cNvPr id="40" name="Group 39"/>
            <p:cNvGrpSpPr/>
            <p:nvPr/>
          </p:nvGrpSpPr>
          <p:grpSpPr>
            <a:xfrm>
              <a:off x="2088636" y="1166602"/>
              <a:ext cx="1495118" cy="2198000"/>
              <a:chOff x="2086282" y="1373208"/>
              <a:chExt cx="1495118" cy="21980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2376641" y="1373208"/>
                <a:ext cx="285408" cy="539603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2667000" y="1385030"/>
                <a:ext cx="914400" cy="438174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2940662" y="1823205"/>
                <a:ext cx="640738" cy="1414805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2541019" y="3238010"/>
                <a:ext cx="399643" cy="333198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2086282" y="1764641"/>
                <a:ext cx="290359" cy="148170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/>
            <p:cNvCxnSpPr/>
            <p:nvPr/>
          </p:nvCxnSpPr>
          <p:spPr>
            <a:xfrm>
              <a:off x="3038475" y="1359263"/>
              <a:ext cx="82550" cy="42069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3261517" y="2263021"/>
              <a:ext cx="26860" cy="5877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516035" y="1391490"/>
              <a:ext cx="34103" cy="6845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2729468" y="3163268"/>
              <a:ext cx="56910" cy="46215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2850806" y="5816890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No Stop Sign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1" y="6120619"/>
            <a:ext cx="324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Crotona Park E @ Crotona Park N (Facing South)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2830445" y="5782459"/>
            <a:ext cx="20361" cy="25979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53192" y="5595362"/>
            <a:ext cx="1415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Parking Causes Low Visibility</a:t>
            </a:r>
          </a:p>
        </p:txBody>
      </p:sp>
      <p:sp>
        <p:nvSpPr>
          <p:cNvPr id="55" name="Freeform 54"/>
          <p:cNvSpPr/>
          <p:nvPr/>
        </p:nvSpPr>
        <p:spPr>
          <a:xfrm>
            <a:off x="3643313" y="5300871"/>
            <a:ext cx="2300287" cy="361950"/>
          </a:xfrm>
          <a:custGeom>
            <a:avLst/>
            <a:gdLst>
              <a:gd name="connsiteX0" fmla="*/ 171450 w 2276475"/>
              <a:gd name="connsiteY0" fmla="*/ 361950 h 361950"/>
              <a:gd name="connsiteX1" fmla="*/ 2276475 w 2276475"/>
              <a:gd name="connsiteY1" fmla="*/ 219075 h 361950"/>
              <a:gd name="connsiteX2" fmla="*/ 2276475 w 2276475"/>
              <a:gd name="connsiteY2" fmla="*/ 0 h 361950"/>
              <a:gd name="connsiteX3" fmla="*/ 0 w 2276475"/>
              <a:gd name="connsiteY3" fmla="*/ 85725 h 361950"/>
              <a:gd name="connsiteX4" fmla="*/ 171450 w 2276475"/>
              <a:gd name="connsiteY4" fmla="*/ 361950 h 361950"/>
              <a:gd name="connsiteX0" fmla="*/ 195262 w 2300287"/>
              <a:gd name="connsiteY0" fmla="*/ 361950 h 361950"/>
              <a:gd name="connsiteX1" fmla="*/ 2300287 w 2300287"/>
              <a:gd name="connsiteY1" fmla="*/ 219075 h 361950"/>
              <a:gd name="connsiteX2" fmla="*/ 2300287 w 2300287"/>
              <a:gd name="connsiteY2" fmla="*/ 0 h 361950"/>
              <a:gd name="connsiteX3" fmla="*/ 0 w 2300287"/>
              <a:gd name="connsiteY3" fmla="*/ 76200 h 361950"/>
              <a:gd name="connsiteX4" fmla="*/ 195262 w 2300287"/>
              <a:gd name="connsiteY4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87" h="361950">
                <a:moveTo>
                  <a:pt x="195262" y="361950"/>
                </a:moveTo>
                <a:lnTo>
                  <a:pt x="2300287" y="219075"/>
                </a:lnTo>
                <a:lnTo>
                  <a:pt x="2300287" y="0"/>
                </a:lnTo>
                <a:lnTo>
                  <a:pt x="0" y="76200"/>
                </a:lnTo>
                <a:lnTo>
                  <a:pt x="195262" y="361950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0" y="5119896"/>
            <a:ext cx="2395538" cy="276225"/>
          </a:xfrm>
          <a:custGeom>
            <a:avLst/>
            <a:gdLst>
              <a:gd name="connsiteX0" fmla="*/ 0 w 2395538"/>
              <a:gd name="connsiteY0" fmla="*/ 42862 h 276225"/>
              <a:gd name="connsiteX1" fmla="*/ 1985963 w 2395538"/>
              <a:gd name="connsiteY1" fmla="*/ 276225 h 276225"/>
              <a:gd name="connsiteX2" fmla="*/ 2395538 w 2395538"/>
              <a:gd name="connsiteY2" fmla="*/ 161925 h 276225"/>
              <a:gd name="connsiteX3" fmla="*/ 390525 w 2395538"/>
              <a:gd name="connsiteY3" fmla="*/ 0 h 276225"/>
              <a:gd name="connsiteX4" fmla="*/ 0 w 2395538"/>
              <a:gd name="connsiteY4" fmla="*/ 42862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5538" h="276225">
                <a:moveTo>
                  <a:pt x="0" y="42862"/>
                </a:moveTo>
                <a:lnTo>
                  <a:pt x="1985963" y="276225"/>
                </a:lnTo>
                <a:lnTo>
                  <a:pt x="2395538" y="161925"/>
                </a:lnTo>
                <a:lnTo>
                  <a:pt x="390525" y="0"/>
                </a:lnTo>
                <a:lnTo>
                  <a:pt x="0" y="42862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 rot="408105">
            <a:off x="66141" y="5192826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Greenway</a:t>
            </a:r>
          </a:p>
        </p:txBody>
      </p:sp>
      <p:sp>
        <p:nvSpPr>
          <p:cNvPr id="58" name="TextBox 57"/>
          <p:cNvSpPr txBox="1"/>
          <p:nvPr/>
        </p:nvSpPr>
        <p:spPr>
          <a:xfrm rot="21402683">
            <a:off x="4551922" y="5294934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Greenway</a:t>
            </a:r>
          </a:p>
        </p:txBody>
      </p:sp>
      <p:sp>
        <p:nvSpPr>
          <p:cNvPr id="59" name="Freeform 58"/>
          <p:cNvSpPr/>
          <p:nvPr/>
        </p:nvSpPr>
        <p:spPr>
          <a:xfrm>
            <a:off x="2031206" y="5288964"/>
            <a:ext cx="1776413" cy="383382"/>
          </a:xfrm>
          <a:custGeom>
            <a:avLst/>
            <a:gdLst>
              <a:gd name="connsiteX0" fmla="*/ 0 w 1795463"/>
              <a:gd name="connsiteY0" fmla="*/ 123825 h 383382"/>
              <a:gd name="connsiteX1" fmla="*/ 1795463 w 1795463"/>
              <a:gd name="connsiteY1" fmla="*/ 383382 h 383382"/>
              <a:gd name="connsiteX2" fmla="*/ 1593057 w 1795463"/>
              <a:gd name="connsiteY2" fmla="*/ 88107 h 383382"/>
              <a:gd name="connsiteX3" fmla="*/ 457200 w 1795463"/>
              <a:gd name="connsiteY3" fmla="*/ 0 h 383382"/>
              <a:gd name="connsiteX4" fmla="*/ 0 w 1795463"/>
              <a:gd name="connsiteY4" fmla="*/ 123825 h 383382"/>
              <a:gd name="connsiteX0" fmla="*/ 0 w 1776413"/>
              <a:gd name="connsiteY0" fmla="*/ 123825 h 383382"/>
              <a:gd name="connsiteX1" fmla="*/ 1776413 w 1776413"/>
              <a:gd name="connsiteY1" fmla="*/ 383382 h 383382"/>
              <a:gd name="connsiteX2" fmla="*/ 1574007 w 1776413"/>
              <a:gd name="connsiteY2" fmla="*/ 88107 h 383382"/>
              <a:gd name="connsiteX3" fmla="*/ 438150 w 1776413"/>
              <a:gd name="connsiteY3" fmla="*/ 0 h 383382"/>
              <a:gd name="connsiteX4" fmla="*/ 0 w 1776413"/>
              <a:gd name="connsiteY4" fmla="*/ 123825 h 383382"/>
              <a:gd name="connsiteX0" fmla="*/ 0 w 1776413"/>
              <a:gd name="connsiteY0" fmla="*/ 123825 h 383382"/>
              <a:gd name="connsiteX1" fmla="*/ 1776413 w 1776413"/>
              <a:gd name="connsiteY1" fmla="*/ 383382 h 383382"/>
              <a:gd name="connsiteX2" fmla="*/ 1574007 w 1776413"/>
              <a:gd name="connsiteY2" fmla="*/ 88107 h 383382"/>
              <a:gd name="connsiteX3" fmla="*/ 447675 w 1776413"/>
              <a:gd name="connsiteY3" fmla="*/ 0 h 383382"/>
              <a:gd name="connsiteX4" fmla="*/ 0 w 1776413"/>
              <a:gd name="connsiteY4" fmla="*/ 123825 h 38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6413" h="383382">
                <a:moveTo>
                  <a:pt x="0" y="123825"/>
                </a:moveTo>
                <a:lnTo>
                  <a:pt x="1776413" y="383382"/>
                </a:lnTo>
                <a:lnTo>
                  <a:pt x="1574007" y="88107"/>
                </a:lnTo>
                <a:lnTo>
                  <a:pt x="447675" y="0"/>
                </a:lnTo>
                <a:lnTo>
                  <a:pt x="0" y="123825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390434">
            <a:off x="2251053" y="5315517"/>
            <a:ext cx="1533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Missing Crosswalk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153955" y="1751911"/>
            <a:ext cx="182846" cy="635752"/>
            <a:chOff x="2402486" y="1718701"/>
            <a:chExt cx="115902" cy="451827"/>
          </a:xfrm>
        </p:grpSpPr>
        <p:sp>
          <p:nvSpPr>
            <p:cNvPr id="18" name="Freeform 17"/>
            <p:cNvSpPr/>
            <p:nvPr/>
          </p:nvSpPr>
          <p:spPr>
            <a:xfrm>
              <a:off x="2402486" y="1718701"/>
              <a:ext cx="115902" cy="451827"/>
            </a:xfrm>
            <a:custGeom>
              <a:avLst/>
              <a:gdLst>
                <a:gd name="connsiteX0" fmla="*/ 0 w 158201"/>
                <a:gd name="connsiteY0" fmla="*/ 0 h 476739"/>
                <a:gd name="connsiteX1" fmla="*/ 117231 w 158201"/>
                <a:gd name="connsiteY1" fmla="*/ 125047 h 476739"/>
                <a:gd name="connsiteX2" fmla="*/ 156308 w 158201"/>
                <a:gd name="connsiteY2" fmla="*/ 296985 h 476739"/>
                <a:gd name="connsiteX3" fmla="*/ 148492 w 158201"/>
                <a:gd name="connsiteY3" fmla="*/ 476739 h 476739"/>
                <a:gd name="connsiteX0" fmla="*/ 0 w 159739"/>
                <a:gd name="connsiteY0" fmla="*/ 0 h 476739"/>
                <a:gd name="connsiteX1" fmla="*/ 95799 w 159739"/>
                <a:gd name="connsiteY1" fmla="*/ 115522 h 476739"/>
                <a:gd name="connsiteX2" fmla="*/ 156308 w 159739"/>
                <a:gd name="connsiteY2" fmla="*/ 296985 h 476739"/>
                <a:gd name="connsiteX3" fmla="*/ 148492 w 159739"/>
                <a:gd name="connsiteY3" fmla="*/ 476739 h 476739"/>
                <a:gd name="connsiteX0" fmla="*/ 0 w 154642"/>
                <a:gd name="connsiteY0" fmla="*/ 0 h 476739"/>
                <a:gd name="connsiteX1" fmla="*/ 95799 w 154642"/>
                <a:gd name="connsiteY1" fmla="*/ 115522 h 476739"/>
                <a:gd name="connsiteX2" fmla="*/ 149164 w 154642"/>
                <a:gd name="connsiteY2" fmla="*/ 296985 h 476739"/>
                <a:gd name="connsiteX3" fmla="*/ 148492 w 154642"/>
                <a:gd name="connsiteY3" fmla="*/ 476739 h 476739"/>
                <a:gd name="connsiteX0" fmla="*/ 0 w 151091"/>
                <a:gd name="connsiteY0" fmla="*/ 0 h 476739"/>
                <a:gd name="connsiteX1" fmla="*/ 95799 w 151091"/>
                <a:gd name="connsiteY1" fmla="*/ 115522 h 476739"/>
                <a:gd name="connsiteX2" fmla="*/ 149164 w 151091"/>
                <a:gd name="connsiteY2" fmla="*/ 296985 h 476739"/>
                <a:gd name="connsiteX3" fmla="*/ 136585 w 151091"/>
                <a:gd name="connsiteY3" fmla="*/ 476739 h 476739"/>
                <a:gd name="connsiteX0" fmla="*/ 0 w 143380"/>
                <a:gd name="connsiteY0" fmla="*/ 0 h 476739"/>
                <a:gd name="connsiteX1" fmla="*/ 95799 w 143380"/>
                <a:gd name="connsiteY1" fmla="*/ 115522 h 476739"/>
                <a:gd name="connsiteX2" fmla="*/ 139639 w 143380"/>
                <a:gd name="connsiteY2" fmla="*/ 292222 h 476739"/>
                <a:gd name="connsiteX3" fmla="*/ 136585 w 143380"/>
                <a:gd name="connsiteY3" fmla="*/ 476739 h 476739"/>
                <a:gd name="connsiteX0" fmla="*/ 0 w 143727"/>
                <a:gd name="connsiteY0" fmla="*/ 0 h 476739"/>
                <a:gd name="connsiteX1" fmla="*/ 91037 w 143727"/>
                <a:gd name="connsiteY1" fmla="*/ 120285 h 476739"/>
                <a:gd name="connsiteX2" fmla="*/ 139639 w 143727"/>
                <a:gd name="connsiteY2" fmla="*/ 292222 h 476739"/>
                <a:gd name="connsiteX3" fmla="*/ 136585 w 143727"/>
                <a:gd name="connsiteY3" fmla="*/ 476739 h 476739"/>
                <a:gd name="connsiteX0" fmla="*/ 0 w 144903"/>
                <a:gd name="connsiteY0" fmla="*/ 0 h 476739"/>
                <a:gd name="connsiteX1" fmla="*/ 74970 w 144903"/>
                <a:gd name="connsiteY1" fmla="*/ 120285 h 476739"/>
                <a:gd name="connsiteX2" fmla="*/ 139639 w 144903"/>
                <a:gd name="connsiteY2" fmla="*/ 292222 h 476739"/>
                <a:gd name="connsiteX3" fmla="*/ 136585 w 144903"/>
                <a:gd name="connsiteY3" fmla="*/ 476739 h 476739"/>
                <a:gd name="connsiteX0" fmla="*/ 0 w 139286"/>
                <a:gd name="connsiteY0" fmla="*/ 0 h 476739"/>
                <a:gd name="connsiteX1" fmla="*/ 74970 w 139286"/>
                <a:gd name="connsiteY1" fmla="*/ 120285 h 476739"/>
                <a:gd name="connsiteX2" fmla="*/ 126785 w 139286"/>
                <a:gd name="connsiteY2" fmla="*/ 298651 h 476739"/>
                <a:gd name="connsiteX3" fmla="*/ 136585 w 139286"/>
                <a:gd name="connsiteY3" fmla="*/ 476739 h 476739"/>
                <a:gd name="connsiteX0" fmla="*/ 0 w 136585"/>
                <a:gd name="connsiteY0" fmla="*/ 0 h 476739"/>
                <a:gd name="connsiteX1" fmla="*/ 74970 w 136585"/>
                <a:gd name="connsiteY1" fmla="*/ 120285 h 476739"/>
                <a:gd name="connsiteX2" fmla="*/ 136585 w 136585"/>
                <a:gd name="connsiteY2" fmla="*/ 476739 h 476739"/>
                <a:gd name="connsiteX0" fmla="*/ 0 w 136585"/>
                <a:gd name="connsiteY0" fmla="*/ 0 h 476739"/>
                <a:gd name="connsiteX1" fmla="*/ 113531 w 136585"/>
                <a:gd name="connsiteY1" fmla="*/ 216721 h 476739"/>
                <a:gd name="connsiteX2" fmla="*/ 136585 w 136585"/>
                <a:gd name="connsiteY2" fmla="*/ 476739 h 476739"/>
                <a:gd name="connsiteX0" fmla="*/ 0 w 136585"/>
                <a:gd name="connsiteY0" fmla="*/ 0 h 476739"/>
                <a:gd name="connsiteX1" fmla="*/ 113531 w 136585"/>
                <a:gd name="connsiteY1" fmla="*/ 216721 h 476739"/>
                <a:gd name="connsiteX2" fmla="*/ 136585 w 136585"/>
                <a:gd name="connsiteY2" fmla="*/ 476739 h 476739"/>
                <a:gd name="connsiteX0" fmla="*/ 0 w 136585"/>
                <a:gd name="connsiteY0" fmla="*/ 0 h 476739"/>
                <a:gd name="connsiteX1" fmla="*/ 100678 w 136585"/>
                <a:gd name="connsiteY1" fmla="*/ 216721 h 476739"/>
                <a:gd name="connsiteX2" fmla="*/ 136585 w 136585"/>
                <a:gd name="connsiteY2" fmla="*/ 476739 h 476739"/>
                <a:gd name="connsiteX0" fmla="*/ 0 w 136585"/>
                <a:gd name="connsiteY0" fmla="*/ 0 h 476739"/>
                <a:gd name="connsiteX1" fmla="*/ 100678 w 136585"/>
                <a:gd name="connsiteY1" fmla="*/ 216721 h 476739"/>
                <a:gd name="connsiteX2" fmla="*/ 136585 w 136585"/>
                <a:gd name="connsiteY2" fmla="*/ 476739 h 476739"/>
                <a:gd name="connsiteX0" fmla="*/ 0 w 136585"/>
                <a:gd name="connsiteY0" fmla="*/ 0 h 476739"/>
                <a:gd name="connsiteX1" fmla="*/ 100678 w 136585"/>
                <a:gd name="connsiteY1" fmla="*/ 216721 h 476739"/>
                <a:gd name="connsiteX2" fmla="*/ 136585 w 136585"/>
                <a:gd name="connsiteY2" fmla="*/ 476739 h 476739"/>
                <a:gd name="connsiteX0" fmla="*/ 0 w 117304"/>
                <a:gd name="connsiteY0" fmla="*/ 0 h 457452"/>
                <a:gd name="connsiteX1" fmla="*/ 81397 w 117304"/>
                <a:gd name="connsiteY1" fmla="*/ 197434 h 457452"/>
                <a:gd name="connsiteX2" fmla="*/ 117304 w 117304"/>
                <a:gd name="connsiteY2" fmla="*/ 457452 h 45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04" h="457452">
                  <a:moveTo>
                    <a:pt x="0" y="0"/>
                  </a:moveTo>
                  <a:cubicBezTo>
                    <a:pt x="45590" y="37775"/>
                    <a:pt x="61846" y="121192"/>
                    <a:pt x="81397" y="197434"/>
                  </a:cubicBezTo>
                  <a:cubicBezTo>
                    <a:pt x="100948" y="273676"/>
                    <a:pt x="114108" y="370333"/>
                    <a:pt x="117304" y="457452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482786" y="1899120"/>
              <a:ext cx="20033" cy="7554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-212642" y="1640186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Greenway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42941" y="1290737"/>
            <a:ext cx="8749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Alternative If Segment Closed</a:t>
            </a:r>
          </a:p>
        </p:txBody>
      </p:sp>
    </p:spTree>
    <p:extLst>
      <p:ext uri="{BB962C8B-B14F-4D97-AF65-F5344CB8AC3E}">
        <p14:creationId xmlns:p14="http://schemas.microsoft.com/office/powerpoint/2010/main" val="220992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ts val="2400"/>
              </a:lnSpc>
              <a:spcBef>
                <a:spcPts val="0"/>
              </a:spcBef>
            </a:pPr>
            <a:r>
              <a:rPr lang="en-US" dirty="0"/>
              <a:t>Parks &amp; Open Space – Horseshoe Park Triangle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200" y="6505344"/>
            <a:ext cx="10896599" cy="302112"/>
          </a:xfrm>
        </p:spPr>
        <p:txBody>
          <a:bodyPr>
            <a:normAutofit/>
          </a:bodyPr>
          <a:lstStyle/>
          <a:p>
            <a:r>
              <a:rPr lang="en-US" b="1" dirty="0"/>
              <a:t>*Source: </a:t>
            </a:r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www.pbs.org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newshour</a:t>
            </a:r>
            <a:r>
              <a:rPr lang="en-US" dirty="0">
                <a:hlinkClick r:id="rId2"/>
              </a:rPr>
              <a:t>/updates/urban-designers-transformed-these-five-plazas-into-pedestrian-paradise/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B5F94-9D18-4CD7-A9B2-82F39252AEE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4378" y="3644824"/>
            <a:ext cx="4921223" cy="27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774"/>
            <a:ext cx="4572000" cy="27432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88847"/>
            <a:ext cx="5943600" cy="2743200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>
          <a:xfrm flipH="1" flipV="1">
            <a:off x="3632200" y="1928178"/>
            <a:ext cx="25587" cy="17798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3128969" y="2736231"/>
            <a:ext cx="98414" cy="1489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2307052" y="2628900"/>
            <a:ext cx="871124" cy="0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2575114" y="1768429"/>
            <a:ext cx="863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Horseshoe Park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266940" y="2385391"/>
            <a:ext cx="91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Step Street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-1" y="6146753"/>
            <a:ext cx="2819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Rogers Pl @ 165 St (Facing West)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1637312" y="5295336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Step Street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354503" y="4982538"/>
            <a:ext cx="1306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Playground</a:t>
            </a:r>
          </a:p>
        </p:txBody>
      </p:sp>
      <p:grpSp>
        <p:nvGrpSpPr>
          <p:cNvPr id="108" name="Group 107"/>
          <p:cNvGrpSpPr/>
          <p:nvPr/>
        </p:nvGrpSpPr>
        <p:grpSpPr>
          <a:xfrm>
            <a:off x="3765275" y="2208593"/>
            <a:ext cx="611951" cy="400110"/>
            <a:chOff x="1690328" y="4099595"/>
            <a:chExt cx="611951" cy="400110"/>
          </a:xfrm>
        </p:grpSpPr>
        <p:sp>
          <p:nvSpPr>
            <p:cNvPr id="109" name="TextBox 108"/>
            <p:cNvSpPr txBox="1"/>
            <p:nvPr/>
          </p:nvSpPr>
          <p:spPr>
            <a:xfrm>
              <a:off x="1714432" y="4099595"/>
              <a:ext cx="5878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Stop Sign</a:t>
              </a:r>
            </a:p>
          </p:txBody>
        </p:sp>
        <p:sp>
          <p:nvSpPr>
            <p:cNvPr id="110" name="Oval 109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1" name="Straight Connector 110"/>
            <p:cNvCxnSpPr/>
            <p:nvPr/>
          </p:nvCxnSpPr>
          <p:spPr>
            <a:xfrm flipH="1">
              <a:off x="1770928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3364707" y="2285999"/>
            <a:ext cx="783431" cy="328613"/>
            <a:chOff x="3364707" y="2285999"/>
            <a:chExt cx="783431" cy="328613"/>
          </a:xfrm>
        </p:grpSpPr>
        <p:sp>
          <p:nvSpPr>
            <p:cNvPr id="113" name="Freeform 112"/>
            <p:cNvSpPr/>
            <p:nvPr/>
          </p:nvSpPr>
          <p:spPr>
            <a:xfrm>
              <a:off x="3364707" y="2285999"/>
              <a:ext cx="783431" cy="328613"/>
            </a:xfrm>
            <a:custGeom>
              <a:avLst/>
              <a:gdLst>
                <a:gd name="connsiteX0" fmla="*/ 104775 w 800100"/>
                <a:gd name="connsiteY0" fmla="*/ 300037 h 311944"/>
                <a:gd name="connsiteX1" fmla="*/ 800100 w 800100"/>
                <a:gd name="connsiteY1" fmla="*/ 311944 h 311944"/>
                <a:gd name="connsiteX2" fmla="*/ 509587 w 800100"/>
                <a:gd name="connsiteY2" fmla="*/ 240506 h 311944"/>
                <a:gd name="connsiteX3" fmla="*/ 366712 w 800100"/>
                <a:gd name="connsiteY3" fmla="*/ 140494 h 311944"/>
                <a:gd name="connsiteX4" fmla="*/ 235743 w 800100"/>
                <a:gd name="connsiteY4" fmla="*/ 0 h 311944"/>
                <a:gd name="connsiteX5" fmla="*/ 135731 w 800100"/>
                <a:gd name="connsiteY5" fmla="*/ 173831 h 311944"/>
                <a:gd name="connsiteX6" fmla="*/ 0 w 800100"/>
                <a:gd name="connsiteY6" fmla="*/ 257175 h 311944"/>
                <a:gd name="connsiteX7" fmla="*/ 104775 w 800100"/>
                <a:gd name="connsiteY7" fmla="*/ 300037 h 311944"/>
                <a:gd name="connsiteX0" fmla="*/ 104775 w 800100"/>
                <a:gd name="connsiteY0" fmla="*/ 300037 h 311944"/>
                <a:gd name="connsiteX1" fmla="*/ 800100 w 800100"/>
                <a:gd name="connsiteY1" fmla="*/ 311944 h 311944"/>
                <a:gd name="connsiteX2" fmla="*/ 509587 w 800100"/>
                <a:gd name="connsiteY2" fmla="*/ 240506 h 311944"/>
                <a:gd name="connsiteX3" fmla="*/ 366712 w 800100"/>
                <a:gd name="connsiteY3" fmla="*/ 140494 h 311944"/>
                <a:gd name="connsiteX4" fmla="*/ 235743 w 800100"/>
                <a:gd name="connsiteY4" fmla="*/ 0 h 311944"/>
                <a:gd name="connsiteX5" fmla="*/ 142875 w 800100"/>
                <a:gd name="connsiteY5" fmla="*/ 140493 h 311944"/>
                <a:gd name="connsiteX6" fmla="*/ 0 w 800100"/>
                <a:gd name="connsiteY6" fmla="*/ 257175 h 311944"/>
                <a:gd name="connsiteX7" fmla="*/ 104775 w 800100"/>
                <a:gd name="connsiteY7" fmla="*/ 300037 h 311944"/>
                <a:gd name="connsiteX0" fmla="*/ 92869 w 788194"/>
                <a:gd name="connsiteY0" fmla="*/ 300037 h 311944"/>
                <a:gd name="connsiteX1" fmla="*/ 788194 w 788194"/>
                <a:gd name="connsiteY1" fmla="*/ 311944 h 311944"/>
                <a:gd name="connsiteX2" fmla="*/ 497681 w 788194"/>
                <a:gd name="connsiteY2" fmla="*/ 240506 h 311944"/>
                <a:gd name="connsiteX3" fmla="*/ 354806 w 788194"/>
                <a:gd name="connsiteY3" fmla="*/ 140494 h 311944"/>
                <a:gd name="connsiteX4" fmla="*/ 223837 w 788194"/>
                <a:gd name="connsiteY4" fmla="*/ 0 h 311944"/>
                <a:gd name="connsiteX5" fmla="*/ 130969 w 788194"/>
                <a:gd name="connsiteY5" fmla="*/ 140493 h 311944"/>
                <a:gd name="connsiteX6" fmla="*/ 0 w 788194"/>
                <a:gd name="connsiteY6" fmla="*/ 261937 h 311944"/>
                <a:gd name="connsiteX7" fmla="*/ 92869 w 788194"/>
                <a:gd name="connsiteY7" fmla="*/ 300037 h 311944"/>
                <a:gd name="connsiteX0" fmla="*/ 92869 w 788194"/>
                <a:gd name="connsiteY0" fmla="*/ 300037 h 311944"/>
                <a:gd name="connsiteX1" fmla="*/ 788194 w 788194"/>
                <a:gd name="connsiteY1" fmla="*/ 311944 h 311944"/>
                <a:gd name="connsiteX2" fmla="*/ 497681 w 788194"/>
                <a:gd name="connsiteY2" fmla="*/ 240506 h 311944"/>
                <a:gd name="connsiteX3" fmla="*/ 354806 w 788194"/>
                <a:gd name="connsiteY3" fmla="*/ 140494 h 311944"/>
                <a:gd name="connsiteX4" fmla="*/ 223837 w 788194"/>
                <a:gd name="connsiteY4" fmla="*/ 0 h 311944"/>
                <a:gd name="connsiteX5" fmla="*/ 119063 w 788194"/>
                <a:gd name="connsiteY5" fmla="*/ 133349 h 311944"/>
                <a:gd name="connsiteX6" fmla="*/ 0 w 788194"/>
                <a:gd name="connsiteY6" fmla="*/ 261937 h 311944"/>
                <a:gd name="connsiteX7" fmla="*/ 92869 w 788194"/>
                <a:gd name="connsiteY7" fmla="*/ 300037 h 311944"/>
                <a:gd name="connsiteX0" fmla="*/ 92869 w 788194"/>
                <a:gd name="connsiteY0" fmla="*/ 300037 h 311944"/>
                <a:gd name="connsiteX1" fmla="*/ 788194 w 788194"/>
                <a:gd name="connsiteY1" fmla="*/ 311944 h 311944"/>
                <a:gd name="connsiteX2" fmla="*/ 497681 w 788194"/>
                <a:gd name="connsiteY2" fmla="*/ 240506 h 311944"/>
                <a:gd name="connsiteX3" fmla="*/ 354806 w 788194"/>
                <a:gd name="connsiteY3" fmla="*/ 140494 h 311944"/>
                <a:gd name="connsiteX4" fmla="*/ 223837 w 788194"/>
                <a:gd name="connsiteY4" fmla="*/ 0 h 311944"/>
                <a:gd name="connsiteX5" fmla="*/ 126207 w 788194"/>
                <a:gd name="connsiteY5" fmla="*/ 138111 h 311944"/>
                <a:gd name="connsiteX6" fmla="*/ 0 w 788194"/>
                <a:gd name="connsiteY6" fmla="*/ 261937 h 311944"/>
                <a:gd name="connsiteX7" fmla="*/ 92869 w 788194"/>
                <a:gd name="connsiteY7" fmla="*/ 300037 h 311944"/>
                <a:gd name="connsiteX0" fmla="*/ 88106 w 783431"/>
                <a:gd name="connsiteY0" fmla="*/ 300037 h 311944"/>
                <a:gd name="connsiteX1" fmla="*/ 783431 w 783431"/>
                <a:gd name="connsiteY1" fmla="*/ 311944 h 311944"/>
                <a:gd name="connsiteX2" fmla="*/ 492918 w 783431"/>
                <a:gd name="connsiteY2" fmla="*/ 240506 h 311944"/>
                <a:gd name="connsiteX3" fmla="*/ 350043 w 783431"/>
                <a:gd name="connsiteY3" fmla="*/ 140494 h 311944"/>
                <a:gd name="connsiteX4" fmla="*/ 219074 w 783431"/>
                <a:gd name="connsiteY4" fmla="*/ 0 h 311944"/>
                <a:gd name="connsiteX5" fmla="*/ 121444 w 783431"/>
                <a:gd name="connsiteY5" fmla="*/ 138111 h 311944"/>
                <a:gd name="connsiteX6" fmla="*/ 0 w 783431"/>
                <a:gd name="connsiteY6" fmla="*/ 261937 h 311944"/>
                <a:gd name="connsiteX7" fmla="*/ 88106 w 783431"/>
                <a:gd name="connsiteY7" fmla="*/ 300037 h 311944"/>
                <a:gd name="connsiteX0" fmla="*/ 88106 w 783431"/>
                <a:gd name="connsiteY0" fmla="*/ 316706 h 328613"/>
                <a:gd name="connsiteX1" fmla="*/ 783431 w 783431"/>
                <a:gd name="connsiteY1" fmla="*/ 328613 h 328613"/>
                <a:gd name="connsiteX2" fmla="*/ 492918 w 783431"/>
                <a:gd name="connsiteY2" fmla="*/ 257175 h 328613"/>
                <a:gd name="connsiteX3" fmla="*/ 350043 w 783431"/>
                <a:gd name="connsiteY3" fmla="*/ 157163 h 328613"/>
                <a:gd name="connsiteX4" fmla="*/ 211930 w 783431"/>
                <a:gd name="connsiteY4" fmla="*/ 0 h 328613"/>
                <a:gd name="connsiteX5" fmla="*/ 121444 w 783431"/>
                <a:gd name="connsiteY5" fmla="*/ 154780 h 328613"/>
                <a:gd name="connsiteX6" fmla="*/ 0 w 783431"/>
                <a:gd name="connsiteY6" fmla="*/ 278606 h 328613"/>
                <a:gd name="connsiteX7" fmla="*/ 88106 w 783431"/>
                <a:gd name="connsiteY7" fmla="*/ 316706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3431" h="328613">
                  <a:moveTo>
                    <a:pt x="88106" y="316706"/>
                  </a:moveTo>
                  <a:lnTo>
                    <a:pt x="783431" y="328613"/>
                  </a:lnTo>
                  <a:lnTo>
                    <a:pt x="492918" y="257175"/>
                  </a:lnTo>
                  <a:lnTo>
                    <a:pt x="350043" y="157163"/>
                  </a:lnTo>
                  <a:lnTo>
                    <a:pt x="211930" y="0"/>
                  </a:lnTo>
                  <a:lnTo>
                    <a:pt x="121444" y="154780"/>
                  </a:lnTo>
                  <a:lnTo>
                    <a:pt x="0" y="278606"/>
                  </a:lnTo>
                  <a:lnTo>
                    <a:pt x="88106" y="316706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Connector 113"/>
            <p:cNvCxnSpPr>
              <a:stCxn id="113" idx="0"/>
            </p:cNvCxnSpPr>
            <p:nvPr/>
          </p:nvCxnSpPr>
          <p:spPr>
            <a:xfrm flipV="1">
              <a:off x="3452813" y="2465558"/>
              <a:ext cx="128241" cy="13714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V="1">
              <a:off x="3581054" y="2490653"/>
              <a:ext cx="104775" cy="11205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 flipV="1">
              <a:off x="3700432" y="2516846"/>
              <a:ext cx="79806" cy="8535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 flipV="1">
              <a:off x="3828585" y="2543513"/>
              <a:ext cx="63536" cy="6795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V="1">
              <a:off x="3947485" y="2569707"/>
              <a:ext cx="39045" cy="4175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flipV="1">
              <a:off x="3575491" y="2366108"/>
              <a:ext cx="68436" cy="10353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 flipV="1">
              <a:off x="3682319" y="2432612"/>
              <a:ext cx="41469" cy="6273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flipV="1">
              <a:off x="3777484" y="2494887"/>
              <a:ext cx="17357" cy="2625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2" name="Straight Arrow Connector 121"/>
          <p:cNvCxnSpPr/>
          <p:nvPr/>
        </p:nvCxnSpPr>
        <p:spPr>
          <a:xfrm flipH="1">
            <a:off x="4255271" y="2674293"/>
            <a:ext cx="20051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 flipH="1">
            <a:off x="4255270" y="2572081"/>
            <a:ext cx="20051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 rot="17844879">
            <a:off x="2498175" y="3096145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Rogers Pl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803883" y="2454377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165 St</a:t>
            </a:r>
          </a:p>
        </p:txBody>
      </p:sp>
      <p:sp>
        <p:nvSpPr>
          <p:cNvPr id="126" name="TextBox 125"/>
          <p:cNvSpPr txBox="1"/>
          <p:nvPr/>
        </p:nvSpPr>
        <p:spPr>
          <a:xfrm rot="4946678">
            <a:off x="3851085" y="1121591"/>
            <a:ext cx="10239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Intervale</a:t>
            </a:r>
            <a:r>
              <a:rPr lang="en-US" sz="1000" b="1" dirty="0">
                <a:solidFill>
                  <a:schemeClr val="bg1"/>
                </a:solidFill>
              </a:rPr>
              <a:t> Ave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3575839" y="5514969"/>
            <a:ext cx="863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Benches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3423024" y="2592281"/>
            <a:ext cx="655026" cy="400110"/>
            <a:chOff x="1690328" y="4178871"/>
            <a:chExt cx="655026" cy="400110"/>
          </a:xfrm>
        </p:grpSpPr>
        <p:sp>
          <p:nvSpPr>
            <p:cNvPr id="129" name="TextBox 128"/>
            <p:cNvSpPr txBox="1"/>
            <p:nvPr/>
          </p:nvSpPr>
          <p:spPr>
            <a:xfrm>
              <a:off x="1700743" y="4178871"/>
              <a:ext cx="6446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Stop Sign</a:t>
              </a:r>
            </a:p>
          </p:txBody>
        </p:sp>
        <p:sp>
          <p:nvSpPr>
            <p:cNvPr id="130" name="Oval 129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/>
            <p:cNvCxnSpPr/>
            <p:nvPr/>
          </p:nvCxnSpPr>
          <p:spPr>
            <a:xfrm flipH="1">
              <a:off x="1770928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extBox 131"/>
          <p:cNvSpPr txBox="1"/>
          <p:nvPr/>
        </p:nvSpPr>
        <p:spPr>
          <a:xfrm rot="17567881">
            <a:off x="2448913" y="890157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Hall Pl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2041535" y="5819665"/>
            <a:ext cx="1160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Large Empty Striped Space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1229120" y="3212065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School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3324132" y="3324927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School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4714379" y="6145880"/>
            <a:ext cx="4353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David Ellis’s Mural in Pearl Street Triangle in Brooklyn*</a:t>
            </a:r>
          </a:p>
        </p:txBody>
      </p:sp>
      <p:sp>
        <p:nvSpPr>
          <p:cNvPr id="13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94278"/>
            <a:ext cx="6248400" cy="6063722"/>
          </a:xfrm>
        </p:spPr>
        <p:txBody>
          <a:bodyPr lIns="182880" tIns="0" rIns="182880" bIns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Horseshoe Park with step street</a:t>
            </a:r>
          </a:p>
          <a:p>
            <a:pPr lvl="1"/>
            <a:r>
              <a:rPr lang="en-US" dirty="0"/>
              <a:t>Schools around the park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Large empty striped space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School maintained public art or murals</a:t>
            </a:r>
          </a:p>
        </p:txBody>
      </p:sp>
    </p:spTree>
    <p:extLst>
      <p:ext uri="{BB962C8B-B14F-4D97-AF65-F5344CB8AC3E}">
        <p14:creationId xmlns:p14="http://schemas.microsoft.com/office/powerpoint/2010/main" val="1509111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Ave Corridor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/>
              <a:t>*KSI = Number of Killed or Severely Injured persons in crashes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/>
              <a:t>**DOT uses pedestrian KSI to identify Vision Zero Priority Intersections, Corridors and Areas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679" y="553281"/>
            <a:ext cx="4597762" cy="595004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75321" y="551264"/>
            <a:ext cx="200148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Crash 2012-2016</a:t>
            </a:r>
          </a:p>
        </p:txBody>
      </p:sp>
      <p:sp>
        <p:nvSpPr>
          <p:cNvPr id="2" name="Rectangle 1"/>
          <p:cNvSpPr/>
          <p:nvPr/>
        </p:nvSpPr>
        <p:spPr>
          <a:xfrm rot="19552210">
            <a:off x="3298542" y="5265738"/>
            <a:ext cx="3127914" cy="228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9516021">
            <a:off x="4260352" y="4969338"/>
            <a:ext cx="1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Westchester Ave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14" y="553456"/>
            <a:ext cx="4597492" cy="594969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592014" y="553654"/>
            <a:ext cx="193548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KSI* 2012-2016</a:t>
            </a:r>
          </a:p>
        </p:txBody>
      </p:sp>
      <p:sp>
        <p:nvSpPr>
          <p:cNvPr id="14" name="Rectangle 13"/>
          <p:cNvSpPr/>
          <p:nvPr/>
        </p:nvSpPr>
        <p:spPr>
          <a:xfrm rot="19552210">
            <a:off x="8024369" y="5265737"/>
            <a:ext cx="3127914" cy="228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9516021">
            <a:off x="8986178" y="4969338"/>
            <a:ext cx="1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Westchester Ave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634223"/>
              </p:ext>
            </p:extLst>
          </p:nvPr>
        </p:nvGraphicFramePr>
        <p:xfrm>
          <a:off x="1" y="3850095"/>
          <a:ext cx="2763601" cy="2651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7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6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242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/>
                        <a:t>Westchester Ave</a:t>
                      </a:r>
                    </a:p>
                    <a:p>
                      <a:pPr algn="ctr"/>
                      <a:r>
                        <a:rPr lang="en-US" sz="1200" b="1" dirty="0"/>
                        <a:t>(163 St to Whitlock Ave)</a:t>
                      </a:r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24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Crashes</a:t>
                      </a:r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2012-2016</a:t>
                      </a:r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4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24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Pedestrian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24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Bicycle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24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>
                          <a:solidFill>
                            <a:schemeClr val="bg1"/>
                          </a:solidFill>
                        </a:rPr>
                        <a:t>KSI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*</a:t>
                      </a:r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bg1"/>
                          </a:solidFill>
                        </a:rPr>
                        <a:t>2012-2016</a:t>
                      </a:r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24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24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Pedestrian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24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Bicycle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9779763" y="570698"/>
            <a:ext cx="3306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**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0" y="556740"/>
            <a:ext cx="2875319" cy="2685717"/>
          </a:xfrm>
        </p:spPr>
        <p:txBody>
          <a:bodyPr lIns="182880" tIns="182880" rIns="182880" bIns="182880">
            <a:noAutofit/>
          </a:bodyPr>
          <a:lstStyle/>
          <a:p>
            <a:r>
              <a:rPr lang="en-US" sz="1600" dirty="0"/>
              <a:t>Under the el from 163 St to Southern Blvd</a:t>
            </a:r>
          </a:p>
          <a:p>
            <a:r>
              <a:rPr lang="en-US" sz="1600" dirty="0"/>
              <a:t>70 </a:t>
            </a:r>
            <a:r>
              <a:rPr lang="en-US" sz="1600" dirty="0" err="1"/>
              <a:t>ft</a:t>
            </a:r>
            <a:r>
              <a:rPr lang="en-US" sz="1600" dirty="0"/>
              <a:t> wide street without el from Southern Blvd to Whitlock Ave</a:t>
            </a:r>
          </a:p>
          <a:p>
            <a:r>
              <a:rPr lang="en-US" sz="1600" dirty="0"/>
              <a:t>High crashes along Westchester Ave</a:t>
            </a:r>
          </a:p>
          <a:p>
            <a:r>
              <a:rPr lang="en-US" sz="1600" dirty="0"/>
              <a:t>High pedestrian crashes at the intersection of Westchester Ave and Southern Blvd</a:t>
            </a:r>
          </a:p>
        </p:txBody>
      </p:sp>
    </p:spTree>
    <p:extLst>
      <p:ext uri="{BB962C8B-B14F-4D97-AF65-F5344CB8AC3E}">
        <p14:creationId xmlns:p14="http://schemas.microsoft.com/office/powerpoint/2010/main" val="438054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Westchester Ave Corridor – 163 St / Rev James A Polite Ave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611"/>
            <a:ext cx="59436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4823"/>
            <a:ext cx="5943600" cy="2743200"/>
          </a:xfrm>
          <a:prstGeom prst="rect">
            <a:avLst/>
          </a:prstGeom>
        </p:spPr>
      </p:pic>
      <p:sp>
        <p:nvSpPr>
          <p:cNvPr id="13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Westchester Ave and 163 St are truck routes</a:t>
            </a:r>
          </a:p>
          <a:p>
            <a:pPr lvl="1"/>
            <a:r>
              <a:rPr lang="en-US" dirty="0"/>
              <a:t>43 crashes between 2012 and 2016</a:t>
            </a:r>
          </a:p>
          <a:p>
            <a:pPr lvl="1"/>
            <a:r>
              <a:rPr lang="en-US" dirty="0"/>
              <a:t>6 collisions with fixed object, structure or barriers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Columns in the middle of the intersection (unclear which side of columns to drive on)</a:t>
            </a:r>
          </a:p>
          <a:p>
            <a:pPr lvl="1"/>
            <a:r>
              <a:rPr lang="en-US" dirty="0"/>
              <a:t>Downhill from north may cause speeding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Lane assignments for southbound (exclusive left turn)</a:t>
            </a:r>
          </a:p>
          <a:p>
            <a:pPr lvl="1"/>
            <a:r>
              <a:rPr lang="en-US" dirty="0"/>
              <a:t>Markings to guide the vehicles to avoid columns</a:t>
            </a:r>
          </a:p>
          <a:p>
            <a:pPr lvl="1"/>
            <a:r>
              <a:rPr lang="en-US" dirty="0"/>
              <a:t>Under the </a:t>
            </a:r>
            <a:r>
              <a:rPr lang="en-US" dirty="0" err="1"/>
              <a:t>Els</a:t>
            </a:r>
            <a:r>
              <a:rPr lang="en-US" dirty="0"/>
              <a:t> treatment around the Bx4/Bx4A bus stops</a:t>
            </a:r>
          </a:p>
          <a:p>
            <a:pPr lvl="1"/>
            <a:r>
              <a:rPr lang="en-US" dirty="0"/>
              <a:t>Curb extension of the gas station corner (ban the sharp right turn from 163 St to Westchester Ave which had only ~10 vehicles/hour in 2016)</a:t>
            </a:r>
          </a:p>
          <a:p>
            <a:pPr lvl="1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73865">
            <a:off x="-176535" y="2904042"/>
            <a:ext cx="1461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Westchester Ave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25969" y="2217361"/>
            <a:ext cx="1461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163 St</a:t>
            </a:r>
          </a:p>
        </p:txBody>
      </p:sp>
      <p:sp>
        <p:nvSpPr>
          <p:cNvPr id="16" name="TextBox 15"/>
          <p:cNvSpPr txBox="1"/>
          <p:nvPr/>
        </p:nvSpPr>
        <p:spPr>
          <a:xfrm rot="846342">
            <a:off x="160375" y="1545941"/>
            <a:ext cx="1461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162 St</a:t>
            </a:r>
          </a:p>
        </p:txBody>
      </p:sp>
      <p:sp>
        <p:nvSpPr>
          <p:cNvPr id="17" name="TextBox 16"/>
          <p:cNvSpPr txBox="1"/>
          <p:nvPr/>
        </p:nvSpPr>
        <p:spPr>
          <a:xfrm rot="1114589">
            <a:off x="1971481" y="793405"/>
            <a:ext cx="5898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163 St</a:t>
            </a:r>
          </a:p>
        </p:txBody>
      </p:sp>
      <p:sp>
        <p:nvSpPr>
          <p:cNvPr id="18" name="TextBox 17"/>
          <p:cNvSpPr txBox="1"/>
          <p:nvPr/>
        </p:nvSpPr>
        <p:spPr>
          <a:xfrm rot="16353167">
            <a:off x="2302841" y="2933472"/>
            <a:ext cx="1040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Rev James A Polite Ave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989518" y="1982881"/>
            <a:ext cx="190033" cy="510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46104" y="2569857"/>
            <a:ext cx="1962" cy="1821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H="1">
            <a:off x="0" y="797739"/>
            <a:ext cx="5388256" cy="26400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95813" y="2217361"/>
            <a:ext cx="1461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Truck Route</a:t>
            </a:r>
          </a:p>
        </p:txBody>
      </p:sp>
      <p:sp>
        <p:nvSpPr>
          <p:cNvPr id="33" name="TextBox 32"/>
          <p:cNvSpPr txBox="1"/>
          <p:nvPr/>
        </p:nvSpPr>
        <p:spPr>
          <a:xfrm rot="19973865">
            <a:off x="4029506" y="869208"/>
            <a:ext cx="1461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Truck Route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54073" y="6161892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Downhill</a:t>
            </a: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5257800" y="6064661"/>
            <a:ext cx="129345" cy="11233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286000" y="771525"/>
            <a:ext cx="3652838" cy="1568947"/>
          </a:xfrm>
          <a:custGeom>
            <a:avLst/>
            <a:gdLst>
              <a:gd name="connsiteX0" fmla="*/ 0 w 3652838"/>
              <a:gd name="connsiteY0" fmla="*/ 0 h 1568947"/>
              <a:gd name="connsiteX1" fmla="*/ 276225 w 3652838"/>
              <a:gd name="connsiteY1" fmla="*/ 133350 h 1568947"/>
              <a:gd name="connsiteX2" fmla="*/ 357188 w 3652838"/>
              <a:gd name="connsiteY2" fmla="*/ 461963 h 1568947"/>
              <a:gd name="connsiteX3" fmla="*/ 347663 w 3652838"/>
              <a:gd name="connsiteY3" fmla="*/ 1223963 h 1568947"/>
              <a:gd name="connsiteX4" fmla="*/ 1447800 w 3652838"/>
              <a:gd name="connsiteY4" fmla="*/ 1533525 h 1568947"/>
              <a:gd name="connsiteX5" fmla="*/ 3652838 w 3652838"/>
              <a:gd name="connsiteY5" fmla="*/ 1562100 h 1568947"/>
              <a:gd name="connsiteX6" fmla="*/ 3652838 w 3652838"/>
              <a:gd name="connsiteY6" fmla="*/ 1562100 h 156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838" h="1568947">
                <a:moveTo>
                  <a:pt x="0" y="0"/>
                </a:moveTo>
                <a:cubicBezTo>
                  <a:pt x="108347" y="28178"/>
                  <a:pt x="216694" y="56356"/>
                  <a:pt x="276225" y="133350"/>
                </a:cubicBezTo>
                <a:cubicBezTo>
                  <a:pt x="335756" y="210344"/>
                  <a:pt x="345282" y="280194"/>
                  <a:pt x="357188" y="461963"/>
                </a:cubicBezTo>
                <a:cubicBezTo>
                  <a:pt x="369094" y="643732"/>
                  <a:pt x="165894" y="1045369"/>
                  <a:pt x="347663" y="1223963"/>
                </a:cubicBezTo>
                <a:cubicBezTo>
                  <a:pt x="529432" y="1402557"/>
                  <a:pt x="896938" y="1477169"/>
                  <a:pt x="1447800" y="1533525"/>
                </a:cubicBezTo>
                <a:cubicBezTo>
                  <a:pt x="1998663" y="1589881"/>
                  <a:pt x="3652838" y="1562100"/>
                  <a:pt x="3652838" y="1562100"/>
                </a:cubicBezTo>
                <a:lnTo>
                  <a:pt x="3652838" y="156210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117725" y="796925"/>
            <a:ext cx="3826668" cy="1460141"/>
          </a:xfrm>
          <a:custGeom>
            <a:avLst/>
            <a:gdLst>
              <a:gd name="connsiteX0" fmla="*/ 0 w 3683000"/>
              <a:gd name="connsiteY0" fmla="*/ 0 h 1530350"/>
              <a:gd name="connsiteX1" fmla="*/ 336550 w 3683000"/>
              <a:gd name="connsiteY1" fmla="*/ 200025 h 1530350"/>
              <a:gd name="connsiteX2" fmla="*/ 403225 w 3683000"/>
              <a:gd name="connsiteY2" fmla="*/ 1187450 h 1530350"/>
              <a:gd name="connsiteX3" fmla="*/ 1155700 w 3683000"/>
              <a:gd name="connsiteY3" fmla="*/ 1470025 h 1530350"/>
              <a:gd name="connsiteX4" fmla="*/ 3683000 w 3683000"/>
              <a:gd name="connsiteY4" fmla="*/ 1530350 h 1530350"/>
              <a:gd name="connsiteX0" fmla="*/ 0 w 3683000"/>
              <a:gd name="connsiteY0" fmla="*/ 0 h 1530350"/>
              <a:gd name="connsiteX1" fmla="*/ 349250 w 3683000"/>
              <a:gd name="connsiteY1" fmla="*/ 292100 h 1530350"/>
              <a:gd name="connsiteX2" fmla="*/ 403225 w 3683000"/>
              <a:gd name="connsiteY2" fmla="*/ 1187450 h 1530350"/>
              <a:gd name="connsiteX3" fmla="*/ 1155700 w 3683000"/>
              <a:gd name="connsiteY3" fmla="*/ 1470025 h 1530350"/>
              <a:gd name="connsiteX4" fmla="*/ 3683000 w 3683000"/>
              <a:gd name="connsiteY4" fmla="*/ 1530350 h 1530350"/>
              <a:gd name="connsiteX0" fmla="*/ 0 w 3683000"/>
              <a:gd name="connsiteY0" fmla="*/ 0 h 1530350"/>
              <a:gd name="connsiteX1" fmla="*/ 368300 w 3683000"/>
              <a:gd name="connsiteY1" fmla="*/ 339725 h 1530350"/>
              <a:gd name="connsiteX2" fmla="*/ 403225 w 3683000"/>
              <a:gd name="connsiteY2" fmla="*/ 1187450 h 1530350"/>
              <a:gd name="connsiteX3" fmla="*/ 1155700 w 3683000"/>
              <a:gd name="connsiteY3" fmla="*/ 1470025 h 1530350"/>
              <a:gd name="connsiteX4" fmla="*/ 3683000 w 3683000"/>
              <a:gd name="connsiteY4" fmla="*/ 1530350 h 1530350"/>
              <a:gd name="connsiteX0" fmla="*/ 0 w 3829050"/>
              <a:gd name="connsiteY0" fmla="*/ 0 h 1527175"/>
              <a:gd name="connsiteX1" fmla="*/ 514350 w 3829050"/>
              <a:gd name="connsiteY1" fmla="*/ 336550 h 1527175"/>
              <a:gd name="connsiteX2" fmla="*/ 549275 w 3829050"/>
              <a:gd name="connsiteY2" fmla="*/ 1184275 h 1527175"/>
              <a:gd name="connsiteX3" fmla="*/ 1301750 w 3829050"/>
              <a:gd name="connsiteY3" fmla="*/ 1466850 h 1527175"/>
              <a:gd name="connsiteX4" fmla="*/ 3829050 w 3829050"/>
              <a:gd name="connsiteY4" fmla="*/ 1527175 h 1527175"/>
              <a:gd name="connsiteX0" fmla="*/ 0 w 3829050"/>
              <a:gd name="connsiteY0" fmla="*/ 0 h 1527175"/>
              <a:gd name="connsiteX1" fmla="*/ 514350 w 3829050"/>
              <a:gd name="connsiteY1" fmla="*/ 336550 h 1527175"/>
              <a:gd name="connsiteX2" fmla="*/ 584200 w 3829050"/>
              <a:gd name="connsiteY2" fmla="*/ 1209675 h 1527175"/>
              <a:gd name="connsiteX3" fmla="*/ 1301750 w 3829050"/>
              <a:gd name="connsiteY3" fmla="*/ 1466850 h 1527175"/>
              <a:gd name="connsiteX4" fmla="*/ 3829050 w 3829050"/>
              <a:gd name="connsiteY4" fmla="*/ 1527175 h 1527175"/>
              <a:gd name="connsiteX0" fmla="*/ 0 w 3829050"/>
              <a:gd name="connsiteY0" fmla="*/ 0 h 1527175"/>
              <a:gd name="connsiteX1" fmla="*/ 514350 w 3829050"/>
              <a:gd name="connsiteY1" fmla="*/ 336550 h 1527175"/>
              <a:gd name="connsiteX2" fmla="*/ 574675 w 3829050"/>
              <a:gd name="connsiteY2" fmla="*/ 1222375 h 1527175"/>
              <a:gd name="connsiteX3" fmla="*/ 1301750 w 3829050"/>
              <a:gd name="connsiteY3" fmla="*/ 1466850 h 1527175"/>
              <a:gd name="connsiteX4" fmla="*/ 3829050 w 3829050"/>
              <a:gd name="connsiteY4" fmla="*/ 1527175 h 1527175"/>
              <a:gd name="connsiteX0" fmla="*/ 0 w 3826668"/>
              <a:gd name="connsiteY0" fmla="*/ 0 h 1482023"/>
              <a:gd name="connsiteX1" fmla="*/ 514350 w 3826668"/>
              <a:gd name="connsiteY1" fmla="*/ 336550 h 1482023"/>
              <a:gd name="connsiteX2" fmla="*/ 574675 w 3826668"/>
              <a:gd name="connsiteY2" fmla="*/ 1222375 h 1482023"/>
              <a:gd name="connsiteX3" fmla="*/ 1301750 w 3826668"/>
              <a:gd name="connsiteY3" fmla="*/ 1466850 h 1482023"/>
              <a:gd name="connsiteX4" fmla="*/ 3826668 w 3826668"/>
              <a:gd name="connsiteY4" fmla="*/ 1458118 h 1482023"/>
              <a:gd name="connsiteX0" fmla="*/ 0 w 3826668"/>
              <a:gd name="connsiteY0" fmla="*/ 0 h 1460141"/>
              <a:gd name="connsiteX1" fmla="*/ 514350 w 3826668"/>
              <a:gd name="connsiteY1" fmla="*/ 336550 h 1460141"/>
              <a:gd name="connsiteX2" fmla="*/ 574675 w 3826668"/>
              <a:gd name="connsiteY2" fmla="*/ 1222375 h 1460141"/>
              <a:gd name="connsiteX3" fmla="*/ 1363663 w 3826668"/>
              <a:gd name="connsiteY3" fmla="*/ 1433513 h 1460141"/>
              <a:gd name="connsiteX4" fmla="*/ 3826668 w 3826668"/>
              <a:gd name="connsiteY4" fmla="*/ 1458118 h 146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6668" h="1460141">
                <a:moveTo>
                  <a:pt x="0" y="0"/>
                </a:moveTo>
                <a:cubicBezTo>
                  <a:pt x="134673" y="1058"/>
                  <a:pt x="418571" y="132821"/>
                  <a:pt x="514350" y="336550"/>
                </a:cubicBezTo>
                <a:cubicBezTo>
                  <a:pt x="610129" y="540279"/>
                  <a:pt x="433123" y="1039548"/>
                  <a:pt x="574675" y="1222375"/>
                </a:cubicBezTo>
                <a:cubicBezTo>
                  <a:pt x="716227" y="1405202"/>
                  <a:pt x="821664" y="1394223"/>
                  <a:pt x="1363663" y="1433513"/>
                </a:cubicBezTo>
                <a:cubicBezTo>
                  <a:pt x="1905662" y="1472804"/>
                  <a:pt x="2836332" y="1456530"/>
                  <a:pt x="3826668" y="1458118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23929" y="4846762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Columns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3690758" y="2251276"/>
            <a:ext cx="882097" cy="246221"/>
            <a:chOff x="3639589" y="1535267"/>
            <a:chExt cx="882097" cy="246221"/>
          </a:xfrm>
        </p:grpSpPr>
        <p:sp>
          <p:nvSpPr>
            <p:cNvPr id="48" name="TextBox 47"/>
            <p:cNvSpPr txBox="1"/>
            <p:nvPr/>
          </p:nvSpPr>
          <p:spPr>
            <a:xfrm>
              <a:off x="3639589" y="1535267"/>
              <a:ext cx="882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Bx6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3893191" y="1678570"/>
              <a:ext cx="65132" cy="4547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2480766" y="1628775"/>
            <a:ext cx="1180010" cy="850900"/>
          </a:xfrm>
          <a:custGeom>
            <a:avLst/>
            <a:gdLst>
              <a:gd name="connsiteX0" fmla="*/ 35456 w 1210206"/>
              <a:gd name="connsiteY0" fmla="*/ 0 h 847725"/>
              <a:gd name="connsiteX1" fmla="*/ 32281 w 1210206"/>
              <a:gd name="connsiteY1" fmla="*/ 469900 h 847725"/>
              <a:gd name="connsiteX2" fmla="*/ 378356 w 1210206"/>
              <a:gd name="connsiteY2" fmla="*/ 742950 h 847725"/>
              <a:gd name="connsiteX3" fmla="*/ 1210206 w 1210206"/>
              <a:gd name="connsiteY3" fmla="*/ 847725 h 847725"/>
              <a:gd name="connsiteX0" fmla="*/ 20662 w 1195412"/>
              <a:gd name="connsiteY0" fmla="*/ 0 h 847725"/>
              <a:gd name="connsiteX1" fmla="*/ 46062 w 1195412"/>
              <a:gd name="connsiteY1" fmla="*/ 508000 h 847725"/>
              <a:gd name="connsiteX2" fmla="*/ 363562 w 1195412"/>
              <a:gd name="connsiteY2" fmla="*/ 742950 h 847725"/>
              <a:gd name="connsiteX3" fmla="*/ 1195412 w 1195412"/>
              <a:gd name="connsiteY3" fmla="*/ 847725 h 847725"/>
              <a:gd name="connsiteX0" fmla="*/ 13133 w 1187883"/>
              <a:gd name="connsiteY0" fmla="*/ 0 h 847725"/>
              <a:gd name="connsiteX1" fmla="*/ 63933 w 1187883"/>
              <a:gd name="connsiteY1" fmla="*/ 508000 h 847725"/>
              <a:gd name="connsiteX2" fmla="*/ 356033 w 1187883"/>
              <a:gd name="connsiteY2" fmla="*/ 742950 h 847725"/>
              <a:gd name="connsiteX3" fmla="*/ 1187883 w 1187883"/>
              <a:gd name="connsiteY3" fmla="*/ 847725 h 847725"/>
              <a:gd name="connsiteX0" fmla="*/ 15644 w 1190394"/>
              <a:gd name="connsiteY0" fmla="*/ 0 h 847725"/>
              <a:gd name="connsiteX1" fmla="*/ 66444 w 1190394"/>
              <a:gd name="connsiteY1" fmla="*/ 508000 h 847725"/>
              <a:gd name="connsiteX2" fmla="*/ 431569 w 1190394"/>
              <a:gd name="connsiteY2" fmla="*/ 771525 h 847725"/>
              <a:gd name="connsiteX3" fmla="*/ 1190394 w 1190394"/>
              <a:gd name="connsiteY3" fmla="*/ 847725 h 847725"/>
              <a:gd name="connsiteX0" fmla="*/ 17201 w 1185601"/>
              <a:gd name="connsiteY0" fmla="*/ 0 h 850900"/>
              <a:gd name="connsiteX1" fmla="*/ 61651 w 1185601"/>
              <a:gd name="connsiteY1" fmla="*/ 511175 h 850900"/>
              <a:gd name="connsiteX2" fmla="*/ 426776 w 1185601"/>
              <a:gd name="connsiteY2" fmla="*/ 774700 h 850900"/>
              <a:gd name="connsiteX3" fmla="*/ 1185601 w 1185601"/>
              <a:gd name="connsiteY3" fmla="*/ 850900 h 850900"/>
              <a:gd name="connsiteX0" fmla="*/ 11610 w 1180010"/>
              <a:gd name="connsiteY0" fmla="*/ 0 h 850900"/>
              <a:gd name="connsiteX1" fmla="*/ 56060 w 1180010"/>
              <a:gd name="connsiteY1" fmla="*/ 511175 h 850900"/>
              <a:gd name="connsiteX2" fmla="*/ 421185 w 1180010"/>
              <a:gd name="connsiteY2" fmla="*/ 774700 h 850900"/>
              <a:gd name="connsiteX3" fmla="*/ 1180010 w 1180010"/>
              <a:gd name="connsiteY3" fmla="*/ 850900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0010" h="850900">
                <a:moveTo>
                  <a:pt x="11610" y="0"/>
                </a:moveTo>
                <a:cubicBezTo>
                  <a:pt x="-5853" y="169862"/>
                  <a:pt x="-12202" y="382058"/>
                  <a:pt x="56060" y="511175"/>
                </a:cubicBezTo>
                <a:cubicBezTo>
                  <a:pt x="124322" y="640292"/>
                  <a:pt x="233860" y="718079"/>
                  <a:pt x="421185" y="774700"/>
                </a:cubicBezTo>
                <a:cubicBezTo>
                  <a:pt x="608510" y="831321"/>
                  <a:pt x="862245" y="829998"/>
                  <a:pt x="1180010" y="85090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540503" y="2145832"/>
            <a:ext cx="174777" cy="390525"/>
          </a:xfrm>
          <a:custGeom>
            <a:avLst/>
            <a:gdLst>
              <a:gd name="connsiteX0" fmla="*/ 0 w 174777"/>
              <a:gd name="connsiteY0" fmla="*/ 0 h 390525"/>
              <a:gd name="connsiteX1" fmla="*/ 149225 w 174777"/>
              <a:gd name="connsiteY1" fmla="*/ 304800 h 390525"/>
              <a:gd name="connsiteX2" fmla="*/ 174625 w 174777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777" h="390525">
                <a:moveTo>
                  <a:pt x="0" y="0"/>
                </a:moveTo>
                <a:cubicBezTo>
                  <a:pt x="60060" y="119856"/>
                  <a:pt x="120121" y="239712"/>
                  <a:pt x="149225" y="304800"/>
                </a:cubicBezTo>
                <a:cubicBezTo>
                  <a:pt x="178329" y="369888"/>
                  <a:pt x="174625" y="390525"/>
                  <a:pt x="174625" y="390525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80868" y="1616075"/>
            <a:ext cx="1102693" cy="740429"/>
          </a:xfrm>
          <a:custGeom>
            <a:avLst/>
            <a:gdLst>
              <a:gd name="connsiteX0" fmla="*/ 5061 w 1043286"/>
              <a:gd name="connsiteY0" fmla="*/ 0 h 708025"/>
              <a:gd name="connsiteX1" fmla="*/ 46336 w 1043286"/>
              <a:gd name="connsiteY1" fmla="*/ 371475 h 708025"/>
              <a:gd name="connsiteX2" fmla="*/ 341611 w 1043286"/>
              <a:gd name="connsiteY2" fmla="*/ 625475 h 708025"/>
              <a:gd name="connsiteX3" fmla="*/ 1043286 w 1043286"/>
              <a:gd name="connsiteY3" fmla="*/ 708025 h 708025"/>
              <a:gd name="connsiteX4" fmla="*/ 1043286 w 1043286"/>
              <a:gd name="connsiteY4" fmla="*/ 708025 h 708025"/>
              <a:gd name="connsiteX0" fmla="*/ 6757 w 1038632"/>
              <a:gd name="connsiteY0" fmla="*/ 0 h 733425"/>
              <a:gd name="connsiteX1" fmla="*/ 41682 w 1038632"/>
              <a:gd name="connsiteY1" fmla="*/ 396875 h 733425"/>
              <a:gd name="connsiteX2" fmla="*/ 336957 w 1038632"/>
              <a:gd name="connsiteY2" fmla="*/ 650875 h 733425"/>
              <a:gd name="connsiteX3" fmla="*/ 1038632 w 1038632"/>
              <a:gd name="connsiteY3" fmla="*/ 733425 h 733425"/>
              <a:gd name="connsiteX4" fmla="*/ 1038632 w 1038632"/>
              <a:gd name="connsiteY4" fmla="*/ 733425 h 733425"/>
              <a:gd name="connsiteX0" fmla="*/ 6757 w 1102693"/>
              <a:gd name="connsiteY0" fmla="*/ 0 h 740429"/>
              <a:gd name="connsiteX1" fmla="*/ 41682 w 1102693"/>
              <a:gd name="connsiteY1" fmla="*/ 396875 h 740429"/>
              <a:gd name="connsiteX2" fmla="*/ 336957 w 1102693"/>
              <a:gd name="connsiteY2" fmla="*/ 650875 h 740429"/>
              <a:gd name="connsiteX3" fmla="*/ 1038632 w 1102693"/>
              <a:gd name="connsiteY3" fmla="*/ 733425 h 740429"/>
              <a:gd name="connsiteX4" fmla="*/ 1079907 w 1102693"/>
              <a:gd name="connsiteY4" fmla="*/ 736600 h 74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693" h="740429">
                <a:moveTo>
                  <a:pt x="6757" y="0"/>
                </a:moveTo>
                <a:cubicBezTo>
                  <a:pt x="-652" y="133614"/>
                  <a:pt x="-13351" y="288396"/>
                  <a:pt x="41682" y="396875"/>
                </a:cubicBezTo>
                <a:cubicBezTo>
                  <a:pt x="96715" y="505354"/>
                  <a:pt x="170799" y="594783"/>
                  <a:pt x="336957" y="650875"/>
                </a:cubicBezTo>
                <a:cubicBezTo>
                  <a:pt x="503115" y="706967"/>
                  <a:pt x="914807" y="719138"/>
                  <a:pt x="1038632" y="733425"/>
                </a:cubicBezTo>
                <a:cubicBezTo>
                  <a:pt x="1162457" y="747713"/>
                  <a:pt x="1066149" y="735542"/>
                  <a:pt x="1079907" y="73660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581275" y="1917700"/>
            <a:ext cx="1092200" cy="252692"/>
          </a:xfrm>
          <a:custGeom>
            <a:avLst/>
            <a:gdLst>
              <a:gd name="connsiteX0" fmla="*/ 0 w 1092200"/>
              <a:gd name="connsiteY0" fmla="*/ 0 h 252692"/>
              <a:gd name="connsiteX1" fmla="*/ 234950 w 1092200"/>
              <a:gd name="connsiteY1" fmla="*/ 171450 h 252692"/>
              <a:gd name="connsiteX2" fmla="*/ 669925 w 1092200"/>
              <a:gd name="connsiteY2" fmla="*/ 250825 h 252692"/>
              <a:gd name="connsiteX3" fmla="*/ 1092200 w 1092200"/>
              <a:gd name="connsiteY3" fmla="*/ 98425 h 252692"/>
              <a:gd name="connsiteX4" fmla="*/ 1092200 w 1092200"/>
              <a:gd name="connsiteY4" fmla="*/ 98425 h 252692"/>
              <a:gd name="connsiteX5" fmla="*/ 1089025 w 1092200"/>
              <a:gd name="connsiteY5" fmla="*/ 98425 h 25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200" h="252692">
                <a:moveTo>
                  <a:pt x="0" y="0"/>
                </a:moveTo>
                <a:cubicBezTo>
                  <a:pt x="61648" y="64823"/>
                  <a:pt x="123296" y="129646"/>
                  <a:pt x="234950" y="171450"/>
                </a:cubicBezTo>
                <a:cubicBezTo>
                  <a:pt x="346604" y="213254"/>
                  <a:pt x="527050" y="262996"/>
                  <a:pt x="669925" y="250825"/>
                </a:cubicBezTo>
                <a:cubicBezTo>
                  <a:pt x="812800" y="238654"/>
                  <a:pt x="1092200" y="98425"/>
                  <a:pt x="1092200" y="98425"/>
                </a:cubicBezTo>
                <a:lnTo>
                  <a:pt x="1092200" y="98425"/>
                </a:lnTo>
                <a:lnTo>
                  <a:pt x="1089025" y="98425"/>
                </a:ln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1307307" y="5208889"/>
            <a:ext cx="1614487" cy="420386"/>
          </a:xfrm>
          <a:custGeom>
            <a:avLst/>
            <a:gdLst>
              <a:gd name="connsiteX0" fmla="*/ 1590675 w 1590675"/>
              <a:gd name="connsiteY0" fmla="*/ 423896 h 423896"/>
              <a:gd name="connsiteX1" fmla="*/ 1550194 w 1590675"/>
              <a:gd name="connsiteY1" fmla="*/ 333409 h 423896"/>
              <a:gd name="connsiteX2" fmla="*/ 1381125 w 1590675"/>
              <a:gd name="connsiteY2" fmla="*/ 226252 h 423896"/>
              <a:gd name="connsiteX3" fmla="*/ 1162050 w 1590675"/>
              <a:gd name="connsiteY3" fmla="*/ 109571 h 423896"/>
              <a:gd name="connsiteX4" fmla="*/ 990600 w 1590675"/>
              <a:gd name="connsiteY4" fmla="*/ 16702 h 423896"/>
              <a:gd name="connsiteX5" fmla="*/ 0 w 1590675"/>
              <a:gd name="connsiteY5" fmla="*/ 34 h 423896"/>
              <a:gd name="connsiteX0" fmla="*/ 1590675 w 1590675"/>
              <a:gd name="connsiteY0" fmla="*/ 423896 h 423896"/>
              <a:gd name="connsiteX1" fmla="*/ 1550194 w 1590675"/>
              <a:gd name="connsiteY1" fmla="*/ 333409 h 423896"/>
              <a:gd name="connsiteX2" fmla="*/ 1381125 w 1590675"/>
              <a:gd name="connsiteY2" fmla="*/ 226252 h 423896"/>
              <a:gd name="connsiteX3" fmla="*/ 1162050 w 1590675"/>
              <a:gd name="connsiteY3" fmla="*/ 109571 h 423896"/>
              <a:gd name="connsiteX4" fmla="*/ 857250 w 1590675"/>
              <a:gd name="connsiteY4" fmla="*/ 16702 h 423896"/>
              <a:gd name="connsiteX5" fmla="*/ 0 w 1590675"/>
              <a:gd name="connsiteY5" fmla="*/ 34 h 423896"/>
              <a:gd name="connsiteX0" fmla="*/ 1590675 w 1590675"/>
              <a:gd name="connsiteY0" fmla="*/ 430262 h 430262"/>
              <a:gd name="connsiteX1" fmla="*/ 1550194 w 1590675"/>
              <a:gd name="connsiteY1" fmla="*/ 339775 h 430262"/>
              <a:gd name="connsiteX2" fmla="*/ 1381125 w 1590675"/>
              <a:gd name="connsiteY2" fmla="*/ 232618 h 430262"/>
              <a:gd name="connsiteX3" fmla="*/ 1162050 w 1590675"/>
              <a:gd name="connsiteY3" fmla="*/ 115937 h 430262"/>
              <a:gd name="connsiteX4" fmla="*/ 862012 w 1590675"/>
              <a:gd name="connsiteY4" fmla="*/ 8780 h 430262"/>
              <a:gd name="connsiteX5" fmla="*/ 0 w 1590675"/>
              <a:gd name="connsiteY5" fmla="*/ 6400 h 430262"/>
              <a:gd name="connsiteX0" fmla="*/ 1590675 w 1590675"/>
              <a:gd name="connsiteY0" fmla="*/ 429563 h 429563"/>
              <a:gd name="connsiteX1" fmla="*/ 1550194 w 1590675"/>
              <a:gd name="connsiteY1" fmla="*/ 339076 h 429563"/>
              <a:gd name="connsiteX2" fmla="*/ 1381125 w 1590675"/>
              <a:gd name="connsiteY2" fmla="*/ 231919 h 429563"/>
              <a:gd name="connsiteX3" fmla="*/ 1169194 w 1590675"/>
              <a:gd name="connsiteY3" fmla="*/ 105713 h 429563"/>
              <a:gd name="connsiteX4" fmla="*/ 862012 w 1590675"/>
              <a:gd name="connsiteY4" fmla="*/ 8081 h 429563"/>
              <a:gd name="connsiteX5" fmla="*/ 0 w 1590675"/>
              <a:gd name="connsiteY5" fmla="*/ 5701 h 429563"/>
              <a:gd name="connsiteX0" fmla="*/ 1590675 w 1590675"/>
              <a:gd name="connsiteY0" fmla="*/ 429563 h 429563"/>
              <a:gd name="connsiteX1" fmla="*/ 1550194 w 1590675"/>
              <a:gd name="connsiteY1" fmla="*/ 339076 h 429563"/>
              <a:gd name="connsiteX2" fmla="*/ 1404937 w 1590675"/>
              <a:gd name="connsiteY2" fmla="*/ 234300 h 429563"/>
              <a:gd name="connsiteX3" fmla="*/ 1169194 w 1590675"/>
              <a:gd name="connsiteY3" fmla="*/ 105713 h 429563"/>
              <a:gd name="connsiteX4" fmla="*/ 862012 w 1590675"/>
              <a:gd name="connsiteY4" fmla="*/ 8081 h 429563"/>
              <a:gd name="connsiteX5" fmla="*/ 0 w 1590675"/>
              <a:gd name="connsiteY5" fmla="*/ 5701 h 429563"/>
              <a:gd name="connsiteX0" fmla="*/ 1590675 w 1590675"/>
              <a:gd name="connsiteY0" fmla="*/ 429563 h 429563"/>
              <a:gd name="connsiteX1" fmla="*/ 1550194 w 1590675"/>
              <a:gd name="connsiteY1" fmla="*/ 339076 h 429563"/>
              <a:gd name="connsiteX2" fmla="*/ 1404937 w 1590675"/>
              <a:gd name="connsiteY2" fmla="*/ 234300 h 429563"/>
              <a:gd name="connsiteX3" fmla="*/ 1169194 w 1590675"/>
              <a:gd name="connsiteY3" fmla="*/ 105713 h 429563"/>
              <a:gd name="connsiteX4" fmla="*/ 855662 w 1590675"/>
              <a:gd name="connsiteY4" fmla="*/ 8081 h 429563"/>
              <a:gd name="connsiteX5" fmla="*/ 0 w 1590675"/>
              <a:gd name="connsiteY5" fmla="*/ 5701 h 429563"/>
              <a:gd name="connsiteX0" fmla="*/ 1616868 w 1616868"/>
              <a:gd name="connsiteY0" fmla="*/ 434456 h 434456"/>
              <a:gd name="connsiteX1" fmla="*/ 1576387 w 1616868"/>
              <a:gd name="connsiteY1" fmla="*/ 343969 h 434456"/>
              <a:gd name="connsiteX2" fmla="*/ 1431130 w 1616868"/>
              <a:gd name="connsiteY2" fmla="*/ 239193 h 434456"/>
              <a:gd name="connsiteX3" fmla="*/ 1195387 w 1616868"/>
              <a:gd name="connsiteY3" fmla="*/ 110606 h 434456"/>
              <a:gd name="connsiteX4" fmla="*/ 881855 w 1616868"/>
              <a:gd name="connsiteY4" fmla="*/ 12974 h 434456"/>
              <a:gd name="connsiteX5" fmla="*/ 0 w 1616868"/>
              <a:gd name="connsiteY5" fmla="*/ 1069 h 434456"/>
              <a:gd name="connsiteX0" fmla="*/ 1616868 w 1616868"/>
              <a:gd name="connsiteY0" fmla="*/ 433387 h 433387"/>
              <a:gd name="connsiteX1" fmla="*/ 1576387 w 1616868"/>
              <a:gd name="connsiteY1" fmla="*/ 342900 h 433387"/>
              <a:gd name="connsiteX2" fmla="*/ 1431130 w 1616868"/>
              <a:gd name="connsiteY2" fmla="*/ 238124 h 433387"/>
              <a:gd name="connsiteX3" fmla="*/ 1195387 w 1616868"/>
              <a:gd name="connsiteY3" fmla="*/ 109537 h 433387"/>
              <a:gd name="connsiteX4" fmla="*/ 884236 w 1616868"/>
              <a:gd name="connsiteY4" fmla="*/ 33336 h 433387"/>
              <a:gd name="connsiteX5" fmla="*/ 0 w 1616868"/>
              <a:gd name="connsiteY5" fmla="*/ 0 h 433387"/>
              <a:gd name="connsiteX0" fmla="*/ 1614487 w 1614487"/>
              <a:gd name="connsiteY0" fmla="*/ 414345 h 414345"/>
              <a:gd name="connsiteX1" fmla="*/ 1574006 w 1614487"/>
              <a:gd name="connsiteY1" fmla="*/ 323858 h 414345"/>
              <a:gd name="connsiteX2" fmla="*/ 1428749 w 1614487"/>
              <a:gd name="connsiteY2" fmla="*/ 219082 h 414345"/>
              <a:gd name="connsiteX3" fmla="*/ 1193006 w 1614487"/>
              <a:gd name="connsiteY3" fmla="*/ 90495 h 414345"/>
              <a:gd name="connsiteX4" fmla="*/ 881855 w 1614487"/>
              <a:gd name="connsiteY4" fmla="*/ 14294 h 414345"/>
              <a:gd name="connsiteX5" fmla="*/ 0 w 1614487"/>
              <a:gd name="connsiteY5" fmla="*/ 8 h 414345"/>
              <a:gd name="connsiteX0" fmla="*/ 1614487 w 1614487"/>
              <a:gd name="connsiteY0" fmla="*/ 414337 h 414337"/>
              <a:gd name="connsiteX1" fmla="*/ 1574006 w 1614487"/>
              <a:gd name="connsiteY1" fmla="*/ 323850 h 414337"/>
              <a:gd name="connsiteX2" fmla="*/ 1428749 w 1614487"/>
              <a:gd name="connsiteY2" fmla="*/ 219074 h 414337"/>
              <a:gd name="connsiteX3" fmla="*/ 1193006 w 1614487"/>
              <a:gd name="connsiteY3" fmla="*/ 90487 h 414337"/>
              <a:gd name="connsiteX4" fmla="*/ 927099 w 1614487"/>
              <a:gd name="connsiteY4" fmla="*/ 30955 h 414337"/>
              <a:gd name="connsiteX5" fmla="*/ 0 w 1614487"/>
              <a:gd name="connsiteY5" fmla="*/ 0 h 414337"/>
              <a:gd name="connsiteX0" fmla="*/ 1614487 w 1614487"/>
              <a:gd name="connsiteY0" fmla="*/ 419337 h 419337"/>
              <a:gd name="connsiteX1" fmla="*/ 1574006 w 1614487"/>
              <a:gd name="connsiteY1" fmla="*/ 328850 h 419337"/>
              <a:gd name="connsiteX2" fmla="*/ 1428749 w 1614487"/>
              <a:gd name="connsiteY2" fmla="*/ 224074 h 419337"/>
              <a:gd name="connsiteX3" fmla="*/ 1193006 w 1614487"/>
              <a:gd name="connsiteY3" fmla="*/ 95487 h 419337"/>
              <a:gd name="connsiteX4" fmla="*/ 941387 w 1614487"/>
              <a:gd name="connsiteY4" fmla="*/ 7380 h 419337"/>
              <a:gd name="connsiteX5" fmla="*/ 0 w 1614487"/>
              <a:gd name="connsiteY5" fmla="*/ 5000 h 419337"/>
              <a:gd name="connsiteX0" fmla="*/ 1614487 w 1614487"/>
              <a:gd name="connsiteY0" fmla="*/ 420386 h 420386"/>
              <a:gd name="connsiteX1" fmla="*/ 1574006 w 1614487"/>
              <a:gd name="connsiteY1" fmla="*/ 329899 h 420386"/>
              <a:gd name="connsiteX2" fmla="*/ 1428749 w 1614487"/>
              <a:gd name="connsiteY2" fmla="*/ 225123 h 420386"/>
              <a:gd name="connsiteX3" fmla="*/ 1254918 w 1614487"/>
              <a:gd name="connsiteY3" fmla="*/ 110824 h 420386"/>
              <a:gd name="connsiteX4" fmla="*/ 941387 w 1614487"/>
              <a:gd name="connsiteY4" fmla="*/ 8429 h 420386"/>
              <a:gd name="connsiteX5" fmla="*/ 0 w 1614487"/>
              <a:gd name="connsiteY5" fmla="*/ 6049 h 42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4487" h="420386">
                <a:moveTo>
                  <a:pt x="1614487" y="420386"/>
                </a:moveTo>
                <a:cubicBezTo>
                  <a:pt x="1611709" y="391613"/>
                  <a:pt x="1604962" y="362443"/>
                  <a:pt x="1574006" y="329899"/>
                </a:cubicBezTo>
                <a:cubicBezTo>
                  <a:pt x="1543050" y="297355"/>
                  <a:pt x="1481930" y="261636"/>
                  <a:pt x="1428749" y="225123"/>
                </a:cubicBezTo>
                <a:cubicBezTo>
                  <a:pt x="1375568" y="188610"/>
                  <a:pt x="1336145" y="146940"/>
                  <a:pt x="1254918" y="110824"/>
                </a:cubicBezTo>
                <a:cubicBezTo>
                  <a:pt x="1173691" y="74708"/>
                  <a:pt x="1150540" y="25891"/>
                  <a:pt x="941387" y="8429"/>
                </a:cubicBezTo>
                <a:cubicBezTo>
                  <a:pt x="732234" y="-9033"/>
                  <a:pt x="0" y="6049"/>
                  <a:pt x="0" y="6049"/>
                </a:cubicBezTo>
              </a:path>
            </a:pathLst>
          </a:cu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2647950" y="5191126"/>
            <a:ext cx="907256" cy="423862"/>
          </a:xfrm>
          <a:custGeom>
            <a:avLst/>
            <a:gdLst>
              <a:gd name="connsiteX0" fmla="*/ 1804987 w 1804987"/>
              <a:gd name="connsiteY0" fmla="*/ 449136 h 449136"/>
              <a:gd name="connsiteX1" fmla="*/ 1600200 w 1804987"/>
              <a:gd name="connsiteY1" fmla="*/ 170529 h 449136"/>
              <a:gd name="connsiteX2" fmla="*/ 1035844 w 1804987"/>
              <a:gd name="connsiteY2" fmla="*/ 13367 h 449136"/>
              <a:gd name="connsiteX3" fmla="*/ 0 w 1804987"/>
              <a:gd name="connsiteY3" fmla="*/ 8604 h 449136"/>
              <a:gd name="connsiteX0" fmla="*/ 1743075 w 1743075"/>
              <a:gd name="connsiteY0" fmla="*/ 456576 h 456576"/>
              <a:gd name="connsiteX1" fmla="*/ 1538288 w 1743075"/>
              <a:gd name="connsiteY1" fmla="*/ 177969 h 456576"/>
              <a:gd name="connsiteX2" fmla="*/ 973932 w 1743075"/>
              <a:gd name="connsiteY2" fmla="*/ 20807 h 456576"/>
              <a:gd name="connsiteX3" fmla="*/ 0 w 1743075"/>
              <a:gd name="connsiteY3" fmla="*/ 1757 h 456576"/>
              <a:gd name="connsiteX0" fmla="*/ 1743075 w 1743075"/>
              <a:gd name="connsiteY0" fmla="*/ 461373 h 461373"/>
              <a:gd name="connsiteX1" fmla="*/ 1538288 w 1743075"/>
              <a:gd name="connsiteY1" fmla="*/ 182766 h 461373"/>
              <a:gd name="connsiteX2" fmla="*/ 990600 w 1743075"/>
              <a:gd name="connsiteY2" fmla="*/ 16079 h 461373"/>
              <a:gd name="connsiteX3" fmla="*/ 0 w 1743075"/>
              <a:gd name="connsiteY3" fmla="*/ 6554 h 461373"/>
              <a:gd name="connsiteX0" fmla="*/ 1826418 w 1826418"/>
              <a:gd name="connsiteY0" fmla="*/ 453284 h 453284"/>
              <a:gd name="connsiteX1" fmla="*/ 1621631 w 1826418"/>
              <a:gd name="connsiteY1" fmla="*/ 174677 h 453284"/>
              <a:gd name="connsiteX2" fmla="*/ 1073943 w 1826418"/>
              <a:gd name="connsiteY2" fmla="*/ 7990 h 453284"/>
              <a:gd name="connsiteX3" fmla="*/ 0 w 1826418"/>
              <a:gd name="connsiteY3" fmla="*/ 24659 h 453284"/>
              <a:gd name="connsiteX0" fmla="*/ 1826418 w 1826418"/>
              <a:gd name="connsiteY0" fmla="*/ 443387 h 443387"/>
              <a:gd name="connsiteX1" fmla="*/ 1621631 w 1826418"/>
              <a:gd name="connsiteY1" fmla="*/ 164780 h 443387"/>
              <a:gd name="connsiteX2" fmla="*/ 1078705 w 1826418"/>
              <a:gd name="connsiteY2" fmla="*/ 10000 h 443387"/>
              <a:gd name="connsiteX3" fmla="*/ 0 w 1826418"/>
              <a:gd name="connsiteY3" fmla="*/ 14762 h 443387"/>
              <a:gd name="connsiteX0" fmla="*/ 1826418 w 1826418"/>
              <a:gd name="connsiteY0" fmla="*/ 440081 h 440081"/>
              <a:gd name="connsiteX1" fmla="*/ 1459706 w 1826418"/>
              <a:gd name="connsiteY1" fmla="*/ 116231 h 440081"/>
              <a:gd name="connsiteX2" fmla="*/ 1078705 w 1826418"/>
              <a:gd name="connsiteY2" fmla="*/ 6694 h 440081"/>
              <a:gd name="connsiteX3" fmla="*/ 0 w 1826418"/>
              <a:gd name="connsiteY3" fmla="*/ 11456 h 440081"/>
              <a:gd name="connsiteX0" fmla="*/ 1826418 w 1826418"/>
              <a:gd name="connsiteY0" fmla="*/ 446075 h 446075"/>
              <a:gd name="connsiteX1" fmla="*/ 1459706 w 1826418"/>
              <a:gd name="connsiteY1" fmla="*/ 122225 h 446075"/>
              <a:gd name="connsiteX2" fmla="*/ 1059655 w 1826418"/>
              <a:gd name="connsiteY2" fmla="*/ 5544 h 446075"/>
              <a:gd name="connsiteX3" fmla="*/ 0 w 1826418"/>
              <a:gd name="connsiteY3" fmla="*/ 17450 h 446075"/>
              <a:gd name="connsiteX0" fmla="*/ 1826418 w 1826418"/>
              <a:gd name="connsiteY0" fmla="*/ 447716 h 447716"/>
              <a:gd name="connsiteX1" fmla="*/ 1445418 w 1826418"/>
              <a:gd name="connsiteY1" fmla="*/ 147678 h 447716"/>
              <a:gd name="connsiteX2" fmla="*/ 1059655 w 1826418"/>
              <a:gd name="connsiteY2" fmla="*/ 7185 h 447716"/>
              <a:gd name="connsiteX3" fmla="*/ 0 w 1826418"/>
              <a:gd name="connsiteY3" fmla="*/ 19091 h 447716"/>
              <a:gd name="connsiteX0" fmla="*/ 1826418 w 1826418"/>
              <a:gd name="connsiteY0" fmla="*/ 449051 h 449051"/>
              <a:gd name="connsiteX1" fmla="*/ 1495425 w 1826418"/>
              <a:gd name="connsiteY1" fmla="*/ 168063 h 449051"/>
              <a:gd name="connsiteX2" fmla="*/ 1059655 w 1826418"/>
              <a:gd name="connsiteY2" fmla="*/ 8520 h 449051"/>
              <a:gd name="connsiteX3" fmla="*/ 0 w 1826418"/>
              <a:gd name="connsiteY3" fmla="*/ 20426 h 449051"/>
              <a:gd name="connsiteX0" fmla="*/ 1826418 w 1826418"/>
              <a:gd name="connsiteY0" fmla="*/ 443212 h 443212"/>
              <a:gd name="connsiteX1" fmla="*/ 1495425 w 1826418"/>
              <a:gd name="connsiteY1" fmla="*/ 162224 h 443212"/>
              <a:gd name="connsiteX2" fmla="*/ 1147761 w 1826418"/>
              <a:gd name="connsiteY2" fmla="*/ 9825 h 443212"/>
              <a:gd name="connsiteX3" fmla="*/ 0 w 1826418"/>
              <a:gd name="connsiteY3" fmla="*/ 14587 h 443212"/>
              <a:gd name="connsiteX0" fmla="*/ 1826418 w 1826418"/>
              <a:gd name="connsiteY0" fmla="*/ 436186 h 436186"/>
              <a:gd name="connsiteX1" fmla="*/ 1495425 w 1826418"/>
              <a:gd name="connsiteY1" fmla="*/ 155198 h 436186"/>
              <a:gd name="connsiteX2" fmla="*/ 1150142 w 1826418"/>
              <a:gd name="connsiteY2" fmla="*/ 12324 h 436186"/>
              <a:gd name="connsiteX3" fmla="*/ 0 w 1826418"/>
              <a:gd name="connsiteY3" fmla="*/ 7561 h 436186"/>
              <a:gd name="connsiteX0" fmla="*/ 1826418 w 1826418"/>
              <a:gd name="connsiteY0" fmla="*/ 441357 h 441357"/>
              <a:gd name="connsiteX1" fmla="*/ 1495425 w 1826418"/>
              <a:gd name="connsiteY1" fmla="*/ 160369 h 441357"/>
              <a:gd name="connsiteX2" fmla="*/ 1126329 w 1826418"/>
              <a:gd name="connsiteY2" fmla="*/ 10351 h 441357"/>
              <a:gd name="connsiteX3" fmla="*/ 0 w 1826418"/>
              <a:gd name="connsiteY3" fmla="*/ 12732 h 441357"/>
              <a:gd name="connsiteX0" fmla="*/ 1826418 w 1826418"/>
              <a:gd name="connsiteY0" fmla="*/ 437143 h 437143"/>
              <a:gd name="connsiteX1" fmla="*/ 1495425 w 1826418"/>
              <a:gd name="connsiteY1" fmla="*/ 156155 h 437143"/>
              <a:gd name="connsiteX2" fmla="*/ 1126329 w 1826418"/>
              <a:gd name="connsiteY2" fmla="*/ 6137 h 437143"/>
              <a:gd name="connsiteX3" fmla="*/ 0 w 1826418"/>
              <a:gd name="connsiteY3" fmla="*/ 8518 h 437143"/>
              <a:gd name="connsiteX0" fmla="*/ 1826418 w 1826418"/>
              <a:gd name="connsiteY0" fmla="*/ 443821 h 443821"/>
              <a:gd name="connsiteX1" fmla="*/ 1545431 w 1826418"/>
              <a:gd name="connsiteY1" fmla="*/ 196171 h 443821"/>
              <a:gd name="connsiteX2" fmla="*/ 1126329 w 1826418"/>
              <a:gd name="connsiteY2" fmla="*/ 12815 h 443821"/>
              <a:gd name="connsiteX3" fmla="*/ 0 w 1826418"/>
              <a:gd name="connsiteY3" fmla="*/ 15196 h 443821"/>
              <a:gd name="connsiteX0" fmla="*/ 1826418 w 1826418"/>
              <a:gd name="connsiteY0" fmla="*/ 442941 h 442941"/>
              <a:gd name="connsiteX1" fmla="*/ 1540669 w 1826418"/>
              <a:gd name="connsiteY1" fmla="*/ 183384 h 442941"/>
              <a:gd name="connsiteX2" fmla="*/ 1126329 w 1826418"/>
              <a:gd name="connsiteY2" fmla="*/ 11935 h 442941"/>
              <a:gd name="connsiteX3" fmla="*/ 0 w 1826418"/>
              <a:gd name="connsiteY3" fmla="*/ 14316 h 442941"/>
              <a:gd name="connsiteX0" fmla="*/ 1826418 w 1826418"/>
              <a:gd name="connsiteY0" fmla="*/ 443996 h 443996"/>
              <a:gd name="connsiteX1" fmla="*/ 1533525 w 1826418"/>
              <a:gd name="connsiteY1" fmla="*/ 198727 h 443996"/>
              <a:gd name="connsiteX2" fmla="*/ 1126329 w 1826418"/>
              <a:gd name="connsiteY2" fmla="*/ 12990 h 443996"/>
              <a:gd name="connsiteX3" fmla="*/ 0 w 1826418"/>
              <a:gd name="connsiteY3" fmla="*/ 15371 h 443996"/>
              <a:gd name="connsiteX0" fmla="*/ 1826418 w 1826418"/>
              <a:gd name="connsiteY0" fmla="*/ 443996 h 443996"/>
              <a:gd name="connsiteX1" fmla="*/ 1533525 w 1826418"/>
              <a:gd name="connsiteY1" fmla="*/ 198727 h 443996"/>
              <a:gd name="connsiteX2" fmla="*/ 1126329 w 1826418"/>
              <a:gd name="connsiteY2" fmla="*/ 12990 h 443996"/>
              <a:gd name="connsiteX3" fmla="*/ 0 w 1826418"/>
              <a:gd name="connsiteY3" fmla="*/ 15371 h 443996"/>
              <a:gd name="connsiteX0" fmla="*/ 1826418 w 1826418"/>
              <a:gd name="connsiteY0" fmla="*/ 443821 h 443821"/>
              <a:gd name="connsiteX1" fmla="*/ 1531144 w 1826418"/>
              <a:gd name="connsiteY1" fmla="*/ 196171 h 443821"/>
              <a:gd name="connsiteX2" fmla="*/ 1126329 w 1826418"/>
              <a:gd name="connsiteY2" fmla="*/ 12815 h 443821"/>
              <a:gd name="connsiteX3" fmla="*/ 0 w 1826418"/>
              <a:gd name="connsiteY3" fmla="*/ 15196 h 443821"/>
              <a:gd name="connsiteX0" fmla="*/ 1826418 w 1826418"/>
              <a:gd name="connsiteY0" fmla="*/ 440296 h 440296"/>
              <a:gd name="connsiteX1" fmla="*/ 1531144 w 1826418"/>
              <a:gd name="connsiteY1" fmla="*/ 192646 h 440296"/>
              <a:gd name="connsiteX2" fmla="*/ 1083466 w 1826418"/>
              <a:gd name="connsiteY2" fmla="*/ 14052 h 440296"/>
              <a:gd name="connsiteX3" fmla="*/ 0 w 1826418"/>
              <a:gd name="connsiteY3" fmla="*/ 11671 h 440296"/>
              <a:gd name="connsiteX0" fmla="*/ 1826418 w 1826418"/>
              <a:gd name="connsiteY0" fmla="*/ 437131 h 437131"/>
              <a:gd name="connsiteX1" fmla="*/ 1531144 w 1826418"/>
              <a:gd name="connsiteY1" fmla="*/ 189481 h 437131"/>
              <a:gd name="connsiteX2" fmla="*/ 1083466 w 1826418"/>
              <a:gd name="connsiteY2" fmla="*/ 10887 h 437131"/>
              <a:gd name="connsiteX3" fmla="*/ 0 w 1826418"/>
              <a:gd name="connsiteY3" fmla="*/ 8506 h 437131"/>
              <a:gd name="connsiteX0" fmla="*/ 1826418 w 1826418"/>
              <a:gd name="connsiteY0" fmla="*/ 438712 h 438712"/>
              <a:gd name="connsiteX1" fmla="*/ 1545431 w 1826418"/>
              <a:gd name="connsiteY1" fmla="*/ 169631 h 438712"/>
              <a:gd name="connsiteX2" fmla="*/ 1083466 w 1826418"/>
              <a:gd name="connsiteY2" fmla="*/ 12468 h 438712"/>
              <a:gd name="connsiteX3" fmla="*/ 0 w 1826418"/>
              <a:gd name="connsiteY3" fmla="*/ 10087 h 438712"/>
              <a:gd name="connsiteX0" fmla="*/ 1826418 w 1826418"/>
              <a:gd name="connsiteY0" fmla="*/ 439416 h 439416"/>
              <a:gd name="connsiteX1" fmla="*/ 1559718 w 1826418"/>
              <a:gd name="connsiteY1" fmla="*/ 179860 h 439416"/>
              <a:gd name="connsiteX2" fmla="*/ 1083466 w 1826418"/>
              <a:gd name="connsiteY2" fmla="*/ 13172 h 439416"/>
              <a:gd name="connsiteX3" fmla="*/ 0 w 1826418"/>
              <a:gd name="connsiteY3" fmla="*/ 10791 h 439416"/>
              <a:gd name="connsiteX0" fmla="*/ 1083468 w 1083468"/>
              <a:gd name="connsiteY0" fmla="*/ 443463 h 443463"/>
              <a:gd name="connsiteX1" fmla="*/ 816768 w 1083468"/>
              <a:gd name="connsiteY1" fmla="*/ 183907 h 443463"/>
              <a:gd name="connsiteX2" fmla="*/ 340516 w 1083468"/>
              <a:gd name="connsiteY2" fmla="*/ 17219 h 443463"/>
              <a:gd name="connsiteX3" fmla="*/ 0 w 1083468"/>
              <a:gd name="connsiteY3" fmla="*/ 5313 h 443463"/>
              <a:gd name="connsiteX0" fmla="*/ 907256 w 907256"/>
              <a:gd name="connsiteY0" fmla="*/ 437827 h 437827"/>
              <a:gd name="connsiteX1" fmla="*/ 640556 w 907256"/>
              <a:gd name="connsiteY1" fmla="*/ 178271 h 437827"/>
              <a:gd name="connsiteX2" fmla="*/ 164304 w 907256"/>
              <a:gd name="connsiteY2" fmla="*/ 11583 h 437827"/>
              <a:gd name="connsiteX3" fmla="*/ 0 w 907256"/>
              <a:gd name="connsiteY3" fmla="*/ 13965 h 437827"/>
              <a:gd name="connsiteX0" fmla="*/ 907256 w 907256"/>
              <a:gd name="connsiteY0" fmla="*/ 428220 h 428220"/>
              <a:gd name="connsiteX1" fmla="*/ 640556 w 907256"/>
              <a:gd name="connsiteY1" fmla="*/ 168664 h 428220"/>
              <a:gd name="connsiteX2" fmla="*/ 230979 w 907256"/>
              <a:gd name="connsiteY2" fmla="*/ 16264 h 428220"/>
              <a:gd name="connsiteX3" fmla="*/ 0 w 907256"/>
              <a:gd name="connsiteY3" fmla="*/ 4358 h 428220"/>
              <a:gd name="connsiteX0" fmla="*/ 907256 w 907256"/>
              <a:gd name="connsiteY0" fmla="*/ 423870 h 423870"/>
              <a:gd name="connsiteX1" fmla="*/ 640556 w 907256"/>
              <a:gd name="connsiteY1" fmla="*/ 164314 h 423870"/>
              <a:gd name="connsiteX2" fmla="*/ 226216 w 907256"/>
              <a:gd name="connsiteY2" fmla="*/ 26201 h 423870"/>
              <a:gd name="connsiteX3" fmla="*/ 0 w 907256"/>
              <a:gd name="connsiteY3" fmla="*/ 8 h 423870"/>
              <a:gd name="connsiteX0" fmla="*/ 907256 w 907256"/>
              <a:gd name="connsiteY0" fmla="*/ 423862 h 423862"/>
              <a:gd name="connsiteX1" fmla="*/ 640556 w 907256"/>
              <a:gd name="connsiteY1" fmla="*/ 164306 h 423862"/>
              <a:gd name="connsiteX2" fmla="*/ 259554 w 907256"/>
              <a:gd name="connsiteY2" fmla="*/ 45243 h 423862"/>
              <a:gd name="connsiteX3" fmla="*/ 0 w 907256"/>
              <a:gd name="connsiteY3" fmla="*/ 0 h 423862"/>
              <a:gd name="connsiteX0" fmla="*/ 907256 w 907256"/>
              <a:gd name="connsiteY0" fmla="*/ 423862 h 423862"/>
              <a:gd name="connsiteX1" fmla="*/ 740568 w 907256"/>
              <a:gd name="connsiteY1" fmla="*/ 183356 h 423862"/>
              <a:gd name="connsiteX2" fmla="*/ 259554 w 907256"/>
              <a:gd name="connsiteY2" fmla="*/ 45243 h 423862"/>
              <a:gd name="connsiteX3" fmla="*/ 0 w 907256"/>
              <a:gd name="connsiteY3" fmla="*/ 0 h 423862"/>
              <a:gd name="connsiteX0" fmla="*/ 907256 w 907256"/>
              <a:gd name="connsiteY0" fmla="*/ 423862 h 423862"/>
              <a:gd name="connsiteX1" fmla="*/ 778668 w 907256"/>
              <a:gd name="connsiteY1" fmla="*/ 173831 h 423862"/>
              <a:gd name="connsiteX2" fmla="*/ 259554 w 907256"/>
              <a:gd name="connsiteY2" fmla="*/ 45243 h 423862"/>
              <a:gd name="connsiteX3" fmla="*/ 0 w 907256"/>
              <a:gd name="connsiteY3" fmla="*/ 0 h 423862"/>
              <a:gd name="connsiteX0" fmla="*/ 907256 w 907256"/>
              <a:gd name="connsiteY0" fmla="*/ 423862 h 423862"/>
              <a:gd name="connsiteX1" fmla="*/ 731043 w 907256"/>
              <a:gd name="connsiteY1" fmla="*/ 164306 h 423862"/>
              <a:gd name="connsiteX2" fmla="*/ 259554 w 907256"/>
              <a:gd name="connsiteY2" fmla="*/ 45243 h 423862"/>
              <a:gd name="connsiteX3" fmla="*/ 0 w 907256"/>
              <a:gd name="connsiteY3" fmla="*/ 0 h 423862"/>
              <a:gd name="connsiteX0" fmla="*/ 907256 w 907256"/>
              <a:gd name="connsiteY0" fmla="*/ 423862 h 423862"/>
              <a:gd name="connsiteX1" fmla="*/ 716756 w 907256"/>
              <a:gd name="connsiteY1" fmla="*/ 159543 h 423862"/>
              <a:gd name="connsiteX2" fmla="*/ 259554 w 907256"/>
              <a:gd name="connsiteY2" fmla="*/ 45243 h 423862"/>
              <a:gd name="connsiteX3" fmla="*/ 0 w 907256"/>
              <a:gd name="connsiteY3" fmla="*/ 0 h 423862"/>
              <a:gd name="connsiteX0" fmla="*/ 907256 w 907256"/>
              <a:gd name="connsiteY0" fmla="*/ 423862 h 423862"/>
              <a:gd name="connsiteX1" fmla="*/ 693896 w 907256"/>
              <a:gd name="connsiteY1" fmla="*/ 182403 h 423862"/>
              <a:gd name="connsiteX2" fmla="*/ 259554 w 907256"/>
              <a:gd name="connsiteY2" fmla="*/ 45243 h 423862"/>
              <a:gd name="connsiteX3" fmla="*/ 0 w 907256"/>
              <a:gd name="connsiteY3" fmla="*/ 0 h 42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256" h="423862">
                <a:moveTo>
                  <a:pt x="907256" y="423862"/>
                </a:moveTo>
                <a:cubicBezTo>
                  <a:pt x="868957" y="320872"/>
                  <a:pt x="801846" y="245506"/>
                  <a:pt x="693896" y="182403"/>
                </a:cubicBezTo>
                <a:cubicBezTo>
                  <a:pt x="585946" y="119300"/>
                  <a:pt x="375203" y="75644"/>
                  <a:pt x="259554" y="45243"/>
                </a:cubicBezTo>
                <a:cubicBezTo>
                  <a:pt x="143905" y="14843"/>
                  <a:pt x="0" y="0"/>
                  <a:pt x="0" y="0"/>
                </a:cubicBezTo>
              </a:path>
            </a:pathLst>
          </a:cu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1088803" y="4725485"/>
            <a:ext cx="571004" cy="378107"/>
            <a:chOff x="3580256" y="1397867"/>
            <a:chExt cx="571004" cy="378107"/>
          </a:xfrm>
        </p:grpSpPr>
        <p:sp>
          <p:nvSpPr>
            <p:cNvPr id="61" name="TextBox 60"/>
            <p:cNvSpPr txBox="1"/>
            <p:nvPr/>
          </p:nvSpPr>
          <p:spPr>
            <a:xfrm>
              <a:off x="3580256" y="1397867"/>
              <a:ext cx="571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Bx6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3865788" y="1610523"/>
              <a:ext cx="0" cy="10028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3361" y="4786782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Buses</a:t>
            </a:r>
          </a:p>
        </p:txBody>
      </p:sp>
      <p:sp>
        <p:nvSpPr>
          <p:cNvPr id="68" name="Freeform 67"/>
          <p:cNvSpPr/>
          <p:nvPr/>
        </p:nvSpPr>
        <p:spPr>
          <a:xfrm>
            <a:off x="2233613" y="1914525"/>
            <a:ext cx="238125" cy="163013"/>
          </a:xfrm>
          <a:custGeom>
            <a:avLst/>
            <a:gdLst>
              <a:gd name="connsiteX0" fmla="*/ 238125 w 238125"/>
              <a:gd name="connsiteY0" fmla="*/ 0 h 163013"/>
              <a:gd name="connsiteX1" fmla="*/ 123825 w 238125"/>
              <a:gd name="connsiteY1" fmla="*/ 142875 h 163013"/>
              <a:gd name="connsiteX2" fmla="*/ 0 w 238125"/>
              <a:gd name="connsiteY2" fmla="*/ 161925 h 16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163013">
                <a:moveTo>
                  <a:pt x="238125" y="0"/>
                </a:moveTo>
                <a:cubicBezTo>
                  <a:pt x="200818" y="57944"/>
                  <a:pt x="163512" y="115888"/>
                  <a:pt x="123825" y="142875"/>
                </a:cubicBezTo>
                <a:cubicBezTo>
                  <a:pt x="84137" y="169863"/>
                  <a:pt x="0" y="161925"/>
                  <a:pt x="0" y="161925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1914524" y="1928813"/>
            <a:ext cx="570154" cy="495300"/>
          </a:xfrm>
          <a:custGeom>
            <a:avLst/>
            <a:gdLst>
              <a:gd name="connsiteX0" fmla="*/ 561975 w 605278"/>
              <a:gd name="connsiteY0" fmla="*/ 0 h 495300"/>
              <a:gd name="connsiteX1" fmla="*/ 547688 w 605278"/>
              <a:gd name="connsiteY1" fmla="*/ 252412 h 495300"/>
              <a:gd name="connsiteX2" fmla="*/ 0 w 605278"/>
              <a:gd name="connsiteY2" fmla="*/ 495300 h 495300"/>
              <a:gd name="connsiteX0" fmla="*/ 561975 w 572047"/>
              <a:gd name="connsiteY0" fmla="*/ 0 h 495300"/>
              <a:gd name="connsiteX1" fmla="*/ 423863 w 572047"/>
              <a:gd name="connsiteY1" fmla="*/ 285750 h 495300"/>
              <a:gd name="connsiteX2" fmla="*/ 0 w 572047"/>
              <a:gd name="connsiteY2" fmla="*/ 495300 h 495300"/>
              <a:gd name="connsiteX0" fmla="*/ 561975 w 570705"/>
              <a:gd name="connsiteY0" fmla="*/ 0 h 495300"/>
              <a:gd name="connsiteX1" fmla="*/ 404813 w 570705"/>
              <a:gd name="connsiteY1" fmla="*/ 280987 h 495300"/>
              <a:gd name="connsiteX2" fmla="*/ 0 w 570705"/>
              <a:gd name="connsiteY2" fmla="*/ 495300 h 495300"/>
              <a:gd name="connsiteX0" fmla="*/ 561975 w 570154"/>
              <a:gd name="connsiteY0" fmla="*/ 0 h 495300"/>
              <a:gd name="connsiteX1" fmla="*/ 395288 w 570154"/>
              <a:gd name="connsiteY1" fmla="*/ 285750 h 495300"/>
              <a:gd name="connsiteX2" fmla="*/ 0 w 570154"/>
              <a:gd name="connsiteY2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154" h="495300">
                <a:moveTo>
                  <a:pt x="561975" y="0"/>
                </a:moveTo>
                <a:cubicBezTo>
                  <a:pt x="601663" y="84931"/>
                  <a:pt x="488951" y="203200"/>
                  <a:pt x="395288" y="285750"/>
                </a:cubicBezTo>
                <a:cubicBezTo>
                  <a:pt x="301625" y="368300"/>
                  <a:pt x="0" y="495300"/>
                  <a:pt x="0" y="49530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59" idx="0"/>
          </p:cNvCxnSpPr>
          <p:nvPr/>
        </p:nvCxnSpPr>
        <p:spPr>
          <a:xfrm flipH="1">
            <a:off x="3342894" y="5614988"/>
            <a:ext cx="212312" cy="773035"/>
          </a:xfrm>
          <a:prstGeom prst="lin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-10477" y="6146348"/>
            <a:ext cx="5878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Opportunities for Southbound Lane Assignments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044272" y="5681742"/>
            <a:ext cx="196576" cy="307524"/>
            <a:chOff x="2851423" y="5822156"/>
            <a:chExt cx="196576" cy="307524"/>
          </a:xfrm>
        </p:grpSpPr>
        <p:sp>
          <p:nvSpPr>
            <p:cNvPr id="38" name="Freeform 37"/>
            <p:cNvSpPr/>
            <p:nvPr/>
          </p:nvSpPr>
          <p:spPr>
            <a:xfrm>
              <a:off x="2851423" y="5904033"/>
              <a:ext cx="195700" cy="225647"/>
            </a:xfrm>
            <a:custGeom>
              <a:avLst/>
              <a:gdLst>
                <a:gd name="connsiteX0" fmla="*/ 12192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5493"/>
                <a:gd name="connsiteY0" fmla="*/ 300946 h 300946"/>
                <a:gd name="connsiteX1" fmla="*/ 274320 w 275493"/>
                <a:gd name="connsiteY1" fmla="*/ 19006 h 300946"/>
                <a:gd name="connsiteX2" fmla="*/ 0 w 275493"/>
                <a:gd name="connsiteY2" fmla="*/ 26626 h 300946"/>
                <a:gd name="connsiteX0" fmla="*/ 91440 w 198183"/>
                <a:gd name="connsiteY0" fmla="*/ 279699 h 279699"/>
                <a:gd name="connsiteX1" fmla="*/ 195739 w 198183"/>
                <a:gd name="connsiteY1" fmla="*/ 31096 h 279699"/>
                <a:gd name="connsiteX2" fmla="*/ 0 w 198183"/>
                <a:gd name="connsiteY2" fmla="*/ 5379 h 279699"/>
                <a:gd name="connsiteX0" fmla="*/ 105728 w 213111"/>
                <a:gd name="connsiteY0" fmla="*/ 257173 h 257173"/>
                <a:gd name="connsiteX1" fmla="*/ 210027 w 213111"/>
                <a:gd name="connsiteY1" fmla="*/ 8570 h 257173"/>
                <a:gd name="connsiteX2" fmla="*/ 0 w 213111"/>
                <a:gd name="connsiteY2" fmla="*/ 54291 h 257173"/>
                <a:gd name="connsiteX0" fmla="*/ 105728 w 213111"/>
                <a:gd name="connsiteY0" fmla="*/ 261871 h 261871"/>
                <a:gd name="connsiteX1" fmla="*/ 210027 w 213111"/>
                <a:gd name="connsiteY1" fmla="*/ 13268 h 261871"/>
                <a:gd name="connsiteX2" fmla="*/ 0 w 213111"/>
                <a:gd name="connsiteY2" fmla="*/ 58989 h 261871"/>
                <a:gd name="connsiteX0" fmla="*/ 89059 w 195700"/>
                <a:gd name="connsiteY0" fmla="*/ 258664 h 258664"/>
                <a:gd name="connsiteX1" fmla="*/ 193358 w 195700"/>
                <a:gd name="connsiteY1" fmla="*/ 10061 h 258664"/>
                <a:gd name="connsiteX2" fmla="*/ 0 w 195700"/>
                <a:gd name="connsiteY2" fmla="*/ 70070 h 258664"/>
                <a:gd name="connsiteX0" fmla="*/ 89059 w 195700"/>
                <a:gd name="connsiteY0" fmla="*/ 225647 h 225647"/>
                <a:gd name="connsiteX1" fmla="*/ 193358 w 195700"/>
                <a:gd name="connsiteY1" fmla="*/ 8000 h 225647"/>
                <a:gd name="connsiteX2" fmla="*/ 0 w 195700"/>
                <a:gd name="connsiteY2" fmla="*/ 68009 h 22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00" h="225647">
                  <a:moveTo>
                    <a:pt x="89059" y="225647"/>
                  </a:moveTo>
                  <a:cubicBezTo>
                    <a:pt x="150019" y="131667"/>
                    <a:pt x="208201" y="34273"/>
                    <a:pt x="193358" y="8000"/>
                  </a:cubicBezTo>
                  <a:cubicBezTo>
                    <a:pt x="178515" y="-18273"/>
                    <a:pt x="93821" y="24987"/>
                    <a:pt x="0" y="68009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2862263" y="5822156"/>
              <a:ext cx="185736" cy="85724"/>
            </a:xfrm>
            <a:custGeom>
              <a:avLst/>
              <a:gdLst>
                <a:gd name="connsiteX0" fmla="*/ 164306 w 164306"/>
                <a:gd name="connsiteY0" fmla="*/ 83344 h 83344"/>
                <a:gd name="connsiteX1" fmla="*/ 130969 w 164306"/>
                <a:gd name="connsiteY1" fmla="*/ 21432 h 83344"/>
                <a:gd name="connsiteX2" fmla="*/ 0 w 164306"/>
                <a:gd name="connsiteY2" fmla="*/ 0 h 83344"/>
                <a:gd name="connsiteX0" fmla="*/ 164306 w 164306"/>
                <a:gd name="connsiteY0" fmla="*/ 83344 h 83344"/>
                <a:gd name="connsiteX1" fmla="*/ 130969 w 164306"/>
                <a:gd name="connsiteY1" fmla="*/ 21432 h 83344"/>
                <a:gd name="connsiteX2" fmla="*/ 0 w 164306"/>
                <a:gd name="connsiteY2" fmla="*/ 0 h 83344"/>
                <a:gd name="connsiteX0" fmla="*/ 169069 w 169069"/>
                <a:gd name="connsiteY0" fmla="*/ 111919 h 111919"/>
                <a:gd name="connsiteX1" fmla="*/ 130969 w 169069"/>
                <a:gd name="connsiteY1" fmla="*/ 21432 h 111919"/>
                <a:gd name="connsiteX2" fmla="*/ 0 w 169069"/>
                <a:gd name="connsiteY2" fmla="*/ 0 h 111919"/>
                <a:gd name="connsiteX0" fmla="*/ 190500 w 190500"/>
                <a:gd name="connsiteY0" fmla="*/ 111919 h 111919"/>
                <a:gd name="connsiteX1" fmla="*/ 152400 w 190500"/>
                <a:gd name="connsiteY1" fmla="*/ 21432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85737 w 185737"/>
                <a:gd name="connsiteY0" fmla="*/ 111919 h 111919"/>
                <a:gd name="connsiteX1" fmla="*/ 147637 w 185737"/>
                <a:gd name="connsiteY1" fmla="*/ 26195 h 111919"/>
                <a:gd name="connsiteX2" fmla="*/ 0 w 185737"/>
                <a:gd name="connsiteY2" fmla="*/ 0 h 111919"/>
                <a:gd name="connsiteX0" fmla="*/ 183355 w 183355"/>
                <a:gd name="connsiteY0" fmla="*/ 88106 h 88106"/>
                <a:gd name="connsiteX1" fmla="*/ 147637 w 183355"/>
                <a:gd name="connsiteY1" fmla="*/ 26195 h 88106"/>
                <a:gd name="connsiteX2" fmla="*/ 0 w 183355"/>
                <a:gd name="connsiteY2" fmla="*/ 0 h 88106"/>
                <a:gd name="connsiteX0" fmla="*/ 185736 w 185736"/>
                <a:gd name="connsiteY0" fmla="*/ 85724 h 85724"/>
                <a:gd name="connsiteX1" fmla="*/ 147637 w 185736"/>
                <a:gd name="connsiteY1" fmla="*/ 26195 h 85724"/>
                <a:gd name="connsiteX2" fmla="*/ 0 w 185736"/>
                <a:gd name="connsiteY2" fmla="*/ 0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6" h="85724">
                  <a:moveTo>
                    <a:pt x="185736" y="85724"/>
                  </a:moveTo>
                  <a:cubicBezTo>
                    <a:pt x="174624" y="65087"/>
                    <a:pt x="178593" y="40482"/>
                    <a:pt x="147637" y="26195"/>
                  </a:cubicBezTo>
                  <a:cubicBezTo>
                    <a:pt x="116681" y="11908"/>
                    <a:pt x="48418" y="4763"/>
                    <a:pt x="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947203" y="5660438"/>
            <a:ext cx="377418" cy="385882"/>
            <a:chOff x="4038510" y="5769880"/>
            <a:chExt cx="377418" cy="385882"/>
          </a:xfrm>
        </p:grpSpPr>
        <p:cxnSp>
          <p:nvCxnSpPr>
            <p:cNvPr id="46" name="Straight Connector 45"/>
            <p:cNvCxnSpPr/>
            <p:nvPr/>
          </p:nvCxnSpPr>
          <p:spPr>
            <a:xfrm flipH="1" flipV="1">
              <a:off x="4162620" y="5774446"/>
              <a:ext cx="52181" cy="194656"/>
            </a:xfrm>
            <a:prstGeom prst="line">
              <a:avLst/>
            </a:prstGeom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66"/>
            <p:cNvSpPr/>
            <p:nvPr/>
          </p:nvSpPr>
          <p:spPr>
            <a:xfrm>
              <a:off x="4222624" y="5895315"/>
              <a:ext cx="193304" cy="260447"/>
            </a:xfrm>
            <a:custGeom>
              <a:avLst/>
              <a:gdLst>
                <a:gd name="connsiteX0" fmla="*/ 12192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5493"/>
                <a:gd name="connsiteY0" fmla="*/ 300946 h 300946"/>
                <a:gd name="connsiteX1" fmla="*/ 274320 w 275493"/>
                <a:gd name="connsiteY1" fmla="*/ 19006 h 300946"/>
                <a:gd name="connsiteX2" fmla="*/ 0 w 275493"/>
                <a:gd name="connsiteY2" fmla="*/ 26626 h 300946"/>
                <a:gd name="connsiteX0" fmla="*/ 91440 w 198183"/>
                <a:gd name="connsiteY0" fmla="*/ 279699 h 279699"/>
                <a:gd name="connsiteX1" fmla="*/ 195739 w 198183"/>
                <a:gd name="connsiteY1" fmla="*/ 31096 h 279699"/>
                <a:gd name="connsiteX2" fmla="*/ 0 w 198183"/>
                <a:gd name="connsiteY2" fmla="*/ 5379 h 279699"/>
                <a:gd name="connsiteX0" fmla="*/ 105728 w 213111"/>
                <a:gd name="connsiteY0" fmla="*/ 257173 h 257173"/>
                <a:gd name="connsiteX1" fmla="*/ 210027 w 213111"/>
                <a:gd name="connsiteY1" fmla="*/ 8570 h 257173"/>
                <a:gd name="connsiteX2" fmla="*/ 0 w 213111"/>
                <a:gd name="connsiteY2" fmla="*/ 54291 h 257173"/>
                <a:gd name="connsiteX0" fmla="*/ 105728 w 213111"/>
                <a:gd name="connsiteY0" fmla="*/ 261871 h 261871"/>
                <a:gd name="connsiteX1" fmla="*/ 210027 w 213111"/>
                <a:gd name="connsiteY1" fmla="*/ 13268 h 261871"/>
                <a:gd name="connsiteX2" fmla="*/ 0 w 213111"/>
                <a:gd name="connsiteY2" fmla="*/ 58989 h 261871"/>
                <a:gd name="connsiteX0" fmla="*/ 89059 w 195700"/>
                <a:gd name="connsiteY0" fmla="*/ 258664 h 258664"/>
                <a:gd name="connsiteX1" fmla="*/ 193358 w 195700"/>
                <a:gd name="connsiteY1" fmla="*/ 10061 h 258664"/>
                <a:gd name="connsiteX2" fmla="*/ 0 w 195700"/>
                <a:gd name="connsiteY2" fmla="*/ 70070 h 258664"/>
                <a:gd name="connsiteX0" fmla="*/ 89059 w 195700"/>
                <a:gd name="connsiteY0" fmla="*/ 225647 h 225647"/>
                <a:gd name="connsiteX1" fmla="*/ 193358 w 195700"/>
                <a:gd name="connsiteY1" fmla="*/ 8000 h 225647"/>
                <a:gd name="connsiteX2" fmla="*/ 0 w 195700"/>
                <a:gd name="connsiteY2" fmla="*/ 68009 h 225647"/>
                <a:gd name="connsiteX0" fmla="*/ 0 w 252330"/>
                <a:gd name="connsiteY0" fmla="*/ 221567 h 221567"/>
                <a:gd name="connsiteX1" fmla="*/ 104299 w 252330"/>
                <a:gd name="connsiteY1" fmla="*/ 3920 h 221567"/>
                <a:gd name="connsiteX2" fmla="*/ 225266 w 252330"/>
                <a:gd name="connsiteY2" fmla="*/ 94885 h 221567"/>
                <a:gd name="connsiteX0" fmla="*/ 0 w 225266"/>
                <a:gd name="connsiteY0" fmla="*/ 222717 h 222717"/>
                <a:gd name="connsiteX1" fmla="*/ 104299 w 225266"/>
                <a:gd name="connsiteY1" fmla="*/ 5070 h 222717"/>
                <a:gd name="connsiteX2" fmla="*/ 225266 w 225266"/>
                <a:gd name="connsiteY2" fmla="*/ 96035 h 222717"/>
                <a:gd name="connsiteX0" fmla="*/ 8140 w 123869"/>
                <a:gd name="connsiteY0" fmla="*/ 285835 h 285835"/>
                <a:gd name="connsiteX1" fmla="*/ 2902 w 123869"/>
                <a:gd name="connsiteY1" fmla="*/ 8657 h 285835"/>
                <a:gd name="connsiteX2" fmla="*/ 123869 w 123869"/>
                <a:gd name="connsiteY2" fmla="*/ 99622 h 285835"/>
                <a:gd name="connsiteX0" fmla="*/ 18368 w 134097"/>
                <a:gd name="connsiteY0" fmla="*/ 285835 h 285835"/>
                <a:gd name="connsiteX1" fmla="*/ 13130 w 134097"/>
                <a:gd name="connsiteY1" fmla="*/ 8657 h 285835"/>
                <a:gd name="connsiteX2" fmla="*/ 134097 w 134097"/>
                <a:gd name="connsiteY2" fmla="*/ 99622 h 285835"/>
                <a:gd name="connsiteX0" fmla="*/ 24632 w 140361"/>
                <a:gd name="connsiteY0" fmla="*/ 285835 h 285835"/>
                <a:gd name="connsiteX1" fmla="*/ 19394 w 140361"/>
                <a:gd name="connsiteY1" fmla="*/ 8657 h 285835"/>
                <a:gd name="connsiteX2" fmla="*/ 140361 w 140361"/>
                <a:gd name="connsiteY2" fmla="*/ 99622 h 285835"/>
                <a:gd name="connsiteX0" fmla="*/ 24361 w 135327"/>
                <a:gd name="connsiteY0" fmla="*/ 288920 h 288920"/>
                <a:gd name="connsiteX1" fmla="*/ 19123 w 135327"/>
                <a:gd name="connsiteY1" fmla="*/ 11742 h 288920"/>
                <a:gd name="connsiteX2" fmla="*/ 135327 w 135327"/>
                <a:gd name="connsiteY2" fmla="*/ 86038 h 288920"/>
                <a:gd name="connsiteX0" fmla="*/ 27771 w 195887"/>
                <a:gd name="connsiteY0" fmla="*/ 291956 h 291956"/>
                <a:gd name="connsiteX1" fmla="*/ 22533 w 195887"/>
                <a:gd name="connsiteY1" fmla="*/ 14778 h 291956"/>
                <a:gd name="connsiteX2" fmla="*/ 195887 w 195887"/>
                <a:gd name="connsiteY2" fmla="*/ 76374 h 291956"/>
                <a:gd name="connsiteX0" fmla="*/ 27771 w 195887"/>
                <a:gd name="connsiteY0" fmla="*/ 290923 h 290923"/>
                <a:gd name="connsiteX1" fmla="*/ 22533 w 195887"/>
                <a:gd name="connsiteY1" fmla="*/ 13745 h 290923"/>
                <a:gd name="connsiteX2" fmla="*/ 195887 w 195887"/>
                <a:gd name="connsiteY2" fmla="*/ 75341 h 290923"/>
                <a:gd name="connsiteX0" fmla="*/ 27771 w 195887"/>
                <a:gd name="connsiteY0" fmla="*/ 260447 h 260447"/>
                <a:gd name="connsiteX1" fmla="*/ 22533 w 195887"/>
                <a:gd name="connsiteY1" fmla="*/ 26132 h 260447"/>
                <a:gd name="connsiteX2" fmla="*/ 195887 w 195887"/>
                <a:gd name="connsiteY2" fmla="*/ 44865 h 260447"/>
                <a:gd name="connsiteX0" fmla="*/ 29950 w 193304"/>
                <a:gd name="connsiteY0" fmla="*/ 260447 h 260447"/>
                <a:gd name="connsiteX1" fmla="*/ 19950 w 193304"/>
                <a:gd name="connsiteY1" fmla="*/ 26132 h 260447"/>
                <a:gd name="connsiteX2" fmla="*/ 193304 w 193304"/>
                <a:gd name="connsiteY2" fmla="*/ 44865 h 26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304" h="260447">
                  <a:moveTo>
                    <a:pt x="29950" y="260447"/>
                  </a:moveTo>
                  <a:cubicBezTo>
                    <a:pt x="-9102" y="80742"/>
                    <a:pt x="-7276" y="62062"/>
                    <a:pt x="19950" y="26132"/>
                  </a:cubicBezTo>
                  <a:cubicBezTo>
                    <a:pt x="47176" y="-9798"/>
                    <a:pt x="88688" y="-13238"/>
                    <a:pt x="193304" y="44865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4038510" y="5920389"/>
              <a:ext cx="185736" cy="85724"/>
            </a:xfrm>
            <a:custGeom>
              <a:avLst/>
              <a:gdLst>
                <a:gd name="connsiteX0" fmla="*/ 164306 w 164306"/>
                <a:gd name="connsiteY0" fmla="*/ 83344 h 83344"/>
                <a:gd name="connsiteX1" fmla="*/ 130969 w 164306"/>
                <a:gd name="connsiteY1" fmla="*/ 21432 h 83344"/>
                <a:gd name="connsiteX2" fmla="*/ 0 w 164306"/>
                <a:gd name="connsiteY2" fmla="*/ 0 h 83344"/>
                <a:gd name="connsiteX0" fmla="*/ 164306 w 164306"/>
                <a:gd name="connsiteY0" fmla="*/ 83344 h 83344"/>
                <a:gd name="connsiteX1" fmla="*/ 130969 w 164306"/>
                <a:gd name="connsiteY1" fmla="*/ 21432 h 83344"/>
                <a:gd name="connsiteX2" fmla="*/ 0 w 164306"/>
                <a:gd name="connsiteY2" fmla="*/ 0 h 83344"/>
                <a:gd name="connsiteX0" fmla="*/ 169069 w 169069"/>
                <a:gd name="connsiteY0" fmla="*/ 111919 h 111919"/>
                <a:gd name="connsiteX1" fmla="*/ 130969 w 169069"/>
                <a:gd name="connsiteY1" fmla="*/ 21432 h 111919"/>
                <a:gd name="connsiteX2" fmla="*/ 0 w 169069"/>
                <a:gd name="connsiteY2" fmla="*/ 0 h 111919"/>
                <a:gd name="connsiteX0" fmla="*/ 190500 w 190500"/>
                <a:gd name="connsiteY0" fmla="*/ 111919 h 111919"/>
                <a:gd name="connsiteX1" fmla="*/ 152400 w 190500"/>
                <a:gd name="connsiteY1" fmla="*/ 21432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85737 w 185737"/>
                <a:gd name="connsiteY0" fmla="*/ 111919 h 111919"/>
                <a:gd name="connsiteX1" fmla="*/ 147637 w 185737"/>
                <a:gd name="connsiteY1" fmla="*/ 26195 h 111919"/>
                <a:gd name="connsiteX2" fmla="*/ 0 w 185737"/>
                <a:gd name="connsiteY2" fmla="*/ 0 h 111919"/>
                <a:gd name="connsiteX0" fmla="*/ 183355 w 183355"/>
                <a:gd name="connsiteY0" fmla="*/ 88106 h 88106"/>
                <a:gd name="connsiteX1" fmla="*/ 147637 w 183355"/>
                <a:gd name="connsiteY1" fmla="*/ 26195 h 88106"/>
                <a:gd name="connsiteX2" fmla="*/ 0 w 183355"/>
                <a:gd name="connsiteY2" fmla="*/ 0 h 88106"/>
                <a:gd name="connsiteX0" fmla="*/ 185736 w 185736"/>
                <a:gd name="connsiteY0" fmla="*/ 85724 h 85724"/>
                <a:gd name="connsiteX1" fmla="*/ 147637 w 185736"/>
                <a:gd name="connsiteY1" fmla="*/ 26195 h 85724"/>
                <a:gd name="connsiteX2" fmla="*/ 0 w 185736"/>
                <a:gd name="connsiteY2" fmla="*/ 0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6" h="85724">
                  <a:moveTo>
                    <a:pt x="185736" y="85724"/>
                  </a:moveTo>
                  <a:cubicBezTo>
                    <a:pt x="174624" y="65087"/>
                    <a:pt x="178593" y="40482"/>
                    <a:pt x="147637" y="26195"/>
                  </a:cubicBezTo>
                  <a:cubicBezTo>
                    <a:pt x="116681" y="11908"/>
                    <a:pt x="48418" y="4763"/>
                    <a:pt x="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4210389" y="5769880"/>
              <a:ext cx="118586" cy="186054"/>
            </a:xfrm>
            <a:custGeom>
              <a:avLst/>
              <a:gdLst>
                <a:gd name="connsiteX0" fmla="*/ 12192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5493"/>
                <a:gd name="connsiteY0" fmla="*/ 300946 h 300946"/>
                <a:gd name="connsiteX1" fmla="*/ 274320 w 275493"/>
                <a:gd name="connsiteY1" fmla="*/ 19006 h 300946"/>
                <a:gd name="connsiteX2" fmla="*/ 0 w 275493"/>
                <a:gd name="connsiteY2" fmla="*/ 26626 h 300946"/>
                <a:gd name="connsiteX0" fmla="*/ 91440 w 198183"/>
                <a:gd name="connsiteY0" fmla="*/ 279699 h 279699"/>
                <a:gd name="connsiteX1" fmla="*/ 195739 w 198183"/>
                <a:gd name="connsiteY1" fmla="*/ 31096 h 279699"/>
                <a:gd name="connsiteX2" fmla="*/ 0 w 198183"/>
                <a:gd name="connsiteY2" fmla="*/ 5379 h 279699"/>
                <a:gd name="connsiteX0" fmla="*/ 105728 w 213111"/>
                <a:gd name="connsiteY0" fmla="*/ 257173 h 257173"/>
                <a:gd name="connsiteX1" fmla="*/ 210027 w 213111"/>
                <a:gd name="connsiteY1" fmla="*/ 8570 h 257173"/>
                <a:gd name="connsiteX2" fmla="*/ 0 w 213111"/>
                <a:gd name="connsiteY2" fmla="*/ 54291 h 257173"/>
                <a:gd name="connsiteX0" fmla="*/ 105728 w 213111"/>
                <a:gd name="connsiteY0" fmla="*/ 261871 h 261871"/>
                <a:gd name="connsiteX1" fmla="*/ 210027 w 213111"/>
                <a:gd name="connsiteY1" fmla="*/ 13268 h 261871"/>
                <a:gd name="connsiteX2" fmla="*/ 0 w 213111"/>
                <a:gd name="connsiteY2" fmla="*/ 58989 h 261871"/>
                <a:gd name="connsiteX0" fmla="*/ 89059 w 195700"/>
                <a:gd name="connsiteY0" fmla="*/ 258664 h 258664"/>
                <a:gd name="connsiteX1" fmla="*/ 193358 w 195700"/>
                <a:gd name="connsiteY1" fmla="*/ 10061 h 258664"/>
                <a:gd name="connsiteX2" fmla="*/ 0 w 195700"/>
                <a:gd name="connsiteY2" fmla="*/ 70070 h 258664"/>
                <a:gd name="connsiteX0" fmla="*/ 89059 w 195700"/>
                <a:gd name="connsiteY0" fmla="*/ 225647 h 225647"/>
                <a:gd name="connsiteX1" fmla="*/ 193358 w 195700"/>
                <a:gd name="connsiteY1" fmla="*/ 8000 h 225647"/>
                <a:gd name="connsiteX2" fmla="*/ 0 w 195700"/>
                <a:gd name="connsiteY2" fmla="*/ 68009 h 225647"/>
                <a:gd name="connsiteX0" fmla="*/ 0 w 252330"/>
                <a:gd name="connsiteY0" fmla="*/ 221567 h 221567"/>
                <a:gd name="connsiteX1" fmla="*/ 104299 w 252330"/>
                <a:gd name="connsiteY1" fmla="*/ 3920 h 221567"/>
                <a:gd name="connsiteX2" fmla="*/ 225266 w 252330"/>
                <a:gd name="connsiteY2" fmla="*/ 94885 h 221567"/>
                <a:gd name="connsiteX0" fmla="*/ 0 w 225266"/>
                <a:gd name="connsiteY0" fmla="*/ 222717 h 222717"/>
                <a:gd name="connsiteX1" fmla="*/ 104299 w 225266"/>
                <a:gd name="connsiteY1" fmla="*/ 5070 h 222717"/>
                <a:gd name="connsiteX2" fmla="*/ 225266 w 225266"/>
                <a:gd name="connsiteY2" fmla="*/ 96035 h 222717"/>
                <a:gd name="connsiteX0" fmla="*/ 8140 w 123869"/>
                <a:gd name="connsiteY0" fmla="*/ 285835 h 285835"/>
                <a:gd name="connsiteX1" fmla="*/ 2902 w 123869"/>
                <a:gd name="connsiteY1" fmla="*/ 8657 h 285835"/>
                <a:gd name="connsiteX2" fmla="*/ 123869 w 123869"/>
                <a:gd name="connsiteY2" fmla="*/ 99622 h 285835"/>
                <a:gd name="connsiteX0" fmla="*/ 18368 w 134097"/>
                <a:gd name="connsiteY0" fmla="*/ 285835 h 285835"/>
                <a:gd name="connsiteX1" fmla="*/ 13130 w 134097"/>
                <a:gd name="connsiteY1" fmla="*/ 8657 h 285835"/>
                <a:gd name="connsiteX2" fmla="*/ 134097 w 134097"/>
                <a:gd name="connsiteY2" fmla="*/ 99622 h 285835"/>
                <a:gd name="connsiteX0" fmla="*/ 24632 w 140361"/>
                <a:gd name="connsiteY0" fmla="*/ 285835 h 285835"/>
                <a:gd name="connsiteX1" fmla="*/ 19394 w 140361"/>
                <a:gd name="connsiteY1" fmla="*/ 8657 h 285835"/>
                <a:gd name="connsiteX2" fmla="*/ 140361 w 140361"/>
                <a:gd name="connsiteY2" fmla="*/ 99622 h 285835"/>
                <a:gd name="connsiteX0" fmla="*/ 24361 w 135327"/>
                <a:gd name="connsiteY0" fmla="*/ 288920 h 288920"/>
                <a:gd name="connsiteX1" fmla="*/ 19123 w 135327"/>
                <a:gd name="connsiteY1" fmla="*/ 11742 h 288920"/>
                <a:gd name="connsiteX2" fmla="*/ 135327 w 135327"/>
                <a:gd name="connsiteY2" fmla="*/ 86038 h 288920"/>
                <a:gd name="connsiteX0" fmla="*/ 27771 w 195887"/>
                <a:gd name="connsiteY0" fmla="*/ 291956 h 291956"/>
                <a:gd name="connsiteX1" fmla="*/ 22533 w 195887"/>
                <a:gd name="connsiteY1" fmla="*/ 14778 h 291956"/>
                <a:gd name="connsiteX2" fmla="*/ 195887 w 195887"/>
                <a:gd name="connsiteY2" fmla="*/ 76374 h 291956"/>
                <a:gd name="connsiteX0" fmla="*/ 27771 w 195887"/>
                <a:gd name="connsiteY0" fmla="*/ 290923 h 290923"/>
                <a:gd name="connsiteX1" fmla="*/ 22533 w 195887"/>
                <a:gd name="connsiteY1" fmla="*/ 13745 h 290923"/>
                <a:gd name="connsiteX2" fmla="*/ 195887 w 195887"/>
                <a:gd name="connsiteY2" fmla="*/ 75341 h 290923"/>
                <a:gd name="connsiteX0" fmla="*/ 27771 w 195887"/>
                <a:gd name="connsiteY0" fmla="*/ 260447 h 260447"/>
                <a:gd name="connsiteX1" fmla="*/ 22533 w 195887"/>
                <a:gd name="connsiteY1" fmla="*/ 26132 h 260447"/>
                <a:gd name="connsiteX2" fmla="*/ 195887 w 195887"/>
                <a:gd name="connsiteY2" fmla="*/ 44865 h 260447"/>
                <a:gd name="connsiteX0" fmla="*/ 29950 w 193304"/>
                <a:gd name="connsiteY0" fmla="*/ 260447 h 260447"/>
                <a:gd name="connsiteX1" fmla="*/ 19950 w 193304"/>
                <a:gd name="connsiteY1" fmla="*/ 26132 h 260447"/>
                <a:gd name="connsiteX2" fmla="*/ 193304 w 193304"/>
                <a:gd name="connsiteY2" fmla="*/ 44865 h 260447"/>
                <a:gd name="connsiteX0" fmla="*/ 0 w 173354"/>
                <a:gd name="connsiteY0" fmla="*/ 26132 h 44865"/>
                <a:gd name="connsiteX1" fmla="*/ 173354 w 173354"/>
                <a:gd name="connsiteY1" fmla="*/ 44865 h 44865"/>
                <a:gd name="connsiteX0" fmla="*/ 0 w 99536"/>
                <a:gd name="connsiteY0" fmla="*/ 148738 h 148738"/>
                <a:gd name="connsiteX1" fmla="*/ 99536 w 99536"/>
                <a:gd name="connsiteY1" fmla="*/ 12690 h 148738"/>
                <a:gd name="connsiteX0" fmla="*/ 0 w 99536"/>
                <a:gd name="connsiteY0" fmla="*/ 136048 h 136048"/>
                <a:gd name="connsiteX1" fmla="*/ 99536 w 99536"/>
                <a:gd name="connsiteY1" fmla="*/ 0 h 136048"/>
                <a:gd name="connsiteX0" fmla="*/ 0 w 99536"/>
                <a:gd name="connsiteY0" fmla="*/ 136048 h 136048"/>
                <a:gd name="connsiteX1" fmla="*/ 99536 w 99536"/>
                <a:gd name="connsiteY1" fmla="*/ 0 h 136048"/>
                <a:gd name="connsiteX0" fmla="*/ 0 w 99536"/>
                <a:gd name="connsiteY0" fmla="*/ 136048 h 136048"/>
                <a:gd name="connsiteX1" fmla="*/ 99536 w 99536"/>
                <a:gd name="connsiteY1" fmla="*/ 0 h 136048"/>
                <a:gd name="connsiteX0" fmla="*/ 0 w 118586"/>
                <a:gd name="connsiteY0" fmla="*/ 186054 h 186054"/>
                <a:gd name="connsiteX1" fmla="*/ 118586 w 118586"/>
                <a:gd name="connsiteY1" fmla="*/ 0 h 186054"/>
                <a:gd name="connsiteX0" fmla="*/ 0 w 118586"/>
                <a:gd name="connsiteY0" fmla="*/ 186054 h 186054"/>
                <a:gd name="connsiteX1" fmla="*/ 118586 w 118586"/>
                <a:gd name="connsiteY1" fmla="*/ 0 h 18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86" h="186054">
                  <a:moveTo>
                    <a:pt x="0" y="186054"/>
                  </a:moveTo>
                  <a:cubicBezTo>
                    <a:pt x="22463" y="114406"/>
                    <a:pt x="47308" y="63341"/>
                    <a:pt x="118586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573535" y="1732491"/>
            <a:ext cx="82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165 </a:t>
            </a:r>
            <a:r>
              <a:rPr lang="en-US" sz="1000" b="1" dirty="0" err="1">
                <a:solidFill>
                  <a:srgbClr val="FFFF00"/>
                </a:solidFill>
              </a:rPr>
              <a:t>vph</a:t>
            </a:r>
            <a:r>
              <a:rPr lang="en-US" sz="1000" b="1" dirty="0">
                <a:solidFill>
                  <a:srgbClr val="FFFF00"/>
                </a:solidFill>
              </a:rPr>
              <a:t> (PM Peak)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527253" y="2292386"/>
            <a:ext cx="415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342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517173" y="2505905"/>
            <a:ext cx="415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79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618124" y="2330843"/>
            <a:ext cx="415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23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939386" y="2003610"/>
            <a:ext cx="415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13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369756" y="5718766"/>
            <a:ext cx="1744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rgbClr val="FFC000"/>
                </a:solidFill>
              </a:rPr>
              <a:t>Westchester Ave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1956860" y="5560713"/>
            <a:ext cx="1160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rgbClr val="FFC000"/>
                </a:solidFill>
              </a:rPr>
              <a:t>163 St (Inner)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196732" y="5641398"/>
            <a:ext cx="8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rgbClr val="FFC000"/>
                </a:solidFill>
              </a:rPr>
              <a:t>163 St (Outer)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260082" y="5726338"/>
            <a:ext cx="673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</a:rPr>
              <a:t>162 St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4175810" y="5508781"/>
            <a:ext cx="1721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C000"/>
                </a:solidFill>
              </a:rPr>
              <a:t>Westchester Ave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632882" y="5016246"/>
            <a:ext cx="755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C000"/>
                </a:solidFill>
              </a:rPr>
              <a:t>Rev James A Polite Ave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715112" y="5980723"/>
            <a:ext cx="1744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rgbClr val="FFC000"/>
                </a:solidFill>
              </a:rPr>
              <a:t>Left Turn Only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4740025" y="3639692"/>
            <a:ext cx="1258850" cy="460282"/>
            <a:chOff x="4518138" y="5509477"/>
            <a:chExt cx="1258850" cy="460282"/>
          </a:xfrm>
        </p:grpSpPr>
        <p:sp>
          <p:nvSpPr>
            <p:cNvPr id="88" name="Rectangle 87"/>
            <p:cNvSpPr/>
            <p:nvPr/>
          </p:nvSpPr>
          <p:spPr>
            <a:xfrm>
              <a:off x="4518138" y="5509477"/>
              <a:ext cx="1215239" cy="45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742037" y="5723538"/>
              <a:ext cx="10349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Opportunities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737449" y="5509477"/>
              <a:ext cx="10349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Issues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616095" y="5574747"/>
              <a:ext cx="137160" cy="13716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19377" y="578595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8" name="TextBox 77"/>
          <p:cNvSpPr txBox="1"/>
          <p:nvPr/>
        </p:nvSpPr>
        <p:spPr>
          <a:xfrm>
            <a:off x="4192238" y="1702596"/>
            <a:ext cx="782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Gas Station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3044272" y="1361431"/>
            <a:ext cx="882097" cy="308671"/>
            <a:chOff x="3613918" y="1467303"/>
            <a:chExt cx="882097" cy="308671"/>
          </a:xfrm>
        </p:grpSpPr>
        <p:sp>
          <p:nvSpPr>
            <p:cNvPr id="80" name="TextBox 79"/>
            <p:cNvSpPr txBox="1"/>
            <p:nvPr/>
          </p:nvSpPr>
          <p:spPr>
            <a:xfrm>
              <a:off x="3613918" y="1467303"/>
              <a:ext cx="882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Bx4/Bx4A</a:t>
              </a:r>
            </a:p>
          </p:txBody>
        </p:sp>
        <p:sp>
          <p:nvSpPr>
            <p:cNvPr id="81" name="Oval 8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/>
            <p:nvPr/>
          </p:nvCxnSpPr>
          <p:spPr>
            <a:xfrm flipV="1">
              <a:off x="3893191" y="1678570"/>
              <a:ext cx="65132" cy="4547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659807" y="2599351"/>
            <a:ext cx="882097" cy="307807"/>
            <a:chOff x="3248998" y="1695374"/>
            <a:chExt cx="882097" cy="307807"/>
          </a:xfrm>
        </p:grpSpPr>
        <p:sp>
          <p:nvSpPr>
            <p:cNvPr id="84" name="TextBox 83"/>
            <p:cNvSpPr txBox="1"/>
            <p:nvPr/>
          </p:nvSpPr>
          <p:spPr>
            <a:xfrm>
              <a:off x="3248998" y="1756960"/>
              <a:ext cx="882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Bx4/Bx4A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flipV="1">
              <a:off x="3780554" y="1760321"/>
              <a:ext cx="65132" cy="4547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241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" y="787141"/>
            <a:ext cx="5937921" cy="561365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Ave Corridor – Hoe Ave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17 crashes between 2012 and 2016</a:t>
            </a:r>
          </a:p>
          <a:p>
            <a:pPr lvl="1"/>
            <a:r>
              <a:rPr lang="en-US" dirty="0"/>
              <a:t>83% were pedestrian crashes</a:t>
            </a:r>
          </a:p>
          <a:p>
            <a:pPr lvl="1"/>
            <a:r>
              <a:rPr lang="en-US" dirty="0"/>
              <a:t>50% happened when the motor vehicles were making left turns</a:t>
            </a:r>
          </a:p>
          <a:p>
            <a:pPr lvl="1"/>
            <a:r>
              <a:rPr lang="en-US" dirty="0"/>
              <a:t>Recently installed left turn treatments</a:t>
            </a:r>
          </a:p>
          <a:p>
            <a:pPr lvl="1"/>
            <a:r>
              <a:rPr lang="en-US" dirty="0"/>
              <a:t>Bx5 (articulated) uses the slip to turn around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70-75 feet long pedestrian crossing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Curb extensions on Westchester Ave to shorten the long pedestrian crossings</a:t>
            </a:r>
          </a:p>
        </p:txBody>
      </p:sp>
      <p:sp>
        <p:nvSpPr>
          <p:cNvPr id="12" name="TextBox 11"/>
          <p:cNvSpPr txBox="1"/>
          <p:nvPr/>
        </p:nvSpPr>
        <p:spPr>
          <a:xfrm rot="19487062">
            <a:off x="3675515" y="2713839"/>
            <a:ext cx="16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Westchester Ave</a:t>
            </a:r>
          </a:p>
        </p:txBody>
      </p:sp>
      <p:sp>
        <p:nvSpPr>
          <p:cNvPr id="13" name="TextBox 12"/>
          <p:cNvSpPr txBox="1"/>
          <p:nvPr/>
        </p:nvSpPr>
        <p:spPr>
          <a:xfrm rot="5106294">
            <a:off x="2801489" y="5380701"/>
            <a:ext cx="753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Hoe Ave</a:t>
            </a:r>
          </a:p>
        </p:txBody>
      </p:sp>
      <p:sp>
        <p:nvSpPr>
          <p:cNvPr id="14" name="TextBox 13"/>
          <p:cNvSpPr txBox="1"/>
          <p:nvPr/>
        </p:nvSpPr>
        <p:spPr>
          <a:xfrm rot="21389197">
            <a:off x="3550491" y="4450538"/>
            <a:ext cx="753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165 St</a:t>
            </a:r>
          </a:p>
        </p:txBody>
      </p:sp>
      <p:sp>
        <p:nvSpPr>
          <p:cNvPr id="16" name="TextBox 15"/>
          <p:cNvSpPr txBox="1"/>
          <p:nvPr/>
        </p:nvSpPr>
        <p:spPr>
          <a:xfrm rot="18264821">
            <a:off x="894005" y="3042032"/>
            <a:ext cx="16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 Farms Rd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37438" y="3008638"/>
            <a:ext cx="50936" cy="1510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688374" y="2978845"/>
            <a:ext cx="53959" cy="160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3121826" y="4934148"/>
            <a:ext cx="10730" cy="18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445895" y="4587781"/>
            <a:ext cx="173734" cy="1091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3148313" y="3201243"/>
            <a:ext cx="998081" cy="553998"/>
            <a:chOff x="3798589" y="1297000"/>
            <a:chExt cx="998081" cy="553998"/>
          </a:xfrm>
        </p:grpSpPr>
        <p:sp>
          <p:nvSpPr>
            <p:cNvPr id="26" name="TextBox 25"/>
            <p:cNvSpPr txBox="1"/>
            <p:nvPr/>
          </p:nvSpPr>
          <p:spPr>
            <a:xfrm>
              <a:off x="3798589" y="1297000"/>
              <a:ext cx="9980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70 Feet Long Pedestrian Crossing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3893191" y="1678570"/>
              <a:ext cx="65132" cy="4547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2290763" y="3191705"/>
            <a:ext cx="1208734" cy="1361714"/>
            <a:chOff x="1914526" y="4152379"/>
            <a:chExt cx="1606898" cy="1810271"/>
          </a:xfrm>
        </p:grpSpPr>
        <p:sp>
          <p:nvSpPr>
            <p:cNvPr id="36" name="Freeform 35"/>
            <p:cNvSpPr/>
            <p:nvPr/>
          </p:nvSpPr>
          <p:spPr>
            <a:xfrm>
              <a:off x="3153513" y="4956542"/>
              <a:ext cx="367911" cy="245816"/>
            </a:xfrm>
            <a:custGeom>
              <a:avLst/>
              <a:gdLst>
                <a:gd name="connsiteX0" fmla="*/ 12700 w 412750"/>
                <a:gd name="connsiteY0" fmla="*/ 469900 h 469900"/>
                <a:gd name="connsiteX1" fmla="*/ 0 w 412750"/>
                <a:gd name="connsiteY1" fmla="*/ 263525 h 469900"/>
                <a:gd name="connsiteX2" fmla="*/ 6350 w 412750"/>
                <a:gd name="connsiteY2" fmla="*/ 212725 h 469900"/>
                <a:gd name="connsiteX3" fmla="*/ 114300 w 412750"/>
                <a:gd name="connsiteY3" fmla="*/ 101600 h 469900"/>
                <a:gd name="connsiteX4" fmla="*/ 139700 w 412750"/>
                <a:gd name="connsiteY4" fmla="*/ 76200 h 469900"/>
                <a:gd name="connsiteX5" fmla="*/ 260350 w 412750"/>
                <a:gd name="connsiteY5" fmla="*/ 0 h 469900"/>
                <a:gd name="connsiteX6" fmla="*/ 311150 w 412750"/>
                <a:gd name="connsiteY6" fmla="*/ 15875 h 469900"/>
                <a:gd name="connsiteX7" fmla="*/ 412750 w 412750"/>
                <a:gd name="connsiteY7" fmla="*/ 190500 h 469900"/>
                <a:gd name="connsiteX8" fmla="*/ 12700 w 412750"/>
                <a:gd name="connsiteY8" fmla="*/ 469900 h 469900"/>
                <a:gd name="connsiteX0" fmla="*/ 12700 w 412750"/>
                <a:gd name="connsiteY0" fmla="*/ 469900 h 469900"/>
                <a:gd name="connsiteX1" fmla="*/ 0 w 412750"/>
                <a:gd name="connsiteY1" fmla="*/ 263525 h 469900"/>
                <a:gd name="connsiteX2" fmla="*/ 6350 w 412750"/>
                <a:gd name="connsiteY2" fmla="*/ 212725 h 469900"/>
                <a:gd name="connsiteX3" fmla="*/ 114300 w 412750"/>
                <a:gd name="connsiteY3" fmla="*/ 101600 h 469900"/>
                <a:gd name="connsiteX4" fmla="*/ 260350 w 412750"/>
                <a:gd name="connsiteY4" fmla="*/ 0 h 469900"/>
                <a:gd name="connsiteX5" fmla="*/ 311150 w 412750"/>
                <a:gd name="connsiteY5" fmla="*/ 15875 h 469900"/>
                <a:gd name="connsiteX6" fmla="*/ 412750 w 412750"/>
                <a:gd name="connsiteY6" fmla="*/ 190500 h 469900"/>
                <a:gd name="connsiteX7" fmla="*/ 12700 w 412750"/>
                <a:gd name="connsiteY7" fmla="*/ 469900 h 469900"/>
                <a:gd name="connsiteX0" fmla="*/ 12700 w 412750"/>
                <a:gd name="connsiteY0" fmla="*/ 469900 h 469900"/>
                <a:gd name="connsiteX1" fmla="*/ 0 w 412750"/>
                <a:gd name="connsiteY1" fmla="*/ 263525 h 469900"/>
                <a:gd name="connsiteX2" fmla="*/ 6350 w 412750"/>
                <a:gd name="connsiteY2" fmla="*/ 212725 h 469900"/>
                <a:gd name="connsiteX3" fmla="*/ 260350 w 412750"/>
                <a:gd name="connsiteY3" fmla="*/ 0 h 469900"/>
                <a:gd name="connsiteX4" fmla="*/ 311150 w 412750"/>
                <a:gd name="connsiteY4" fmla="*/ 15875 h 469900"/>
                <a:gd name="connsiteX5" fmla="*/ 412750 w 412750"/>
                <a:gd name="connsiteY5" fmla="*/ 190500 h 469900"/>
                <a:gd name="connsiteX6" fmla="*/ 12700 w 412750"/>
                <a:gd name="connsiteY6" fmla="*/ 469900 h 469900"/>
                <a:gd name="connsiteX0" fmla="*/ 12700 w 412750"/>
                <a:gd name="connsiteY0" fmla="*/ 469900 h 469900"/>
                <a:gd name="connsiteX1" fmla="*/ 0 w 412750"/>
                <a:gd name="connsiteY1" fmla="*/ 263525 h 469900"/>
                <a:gd name="connsiteX2" fmla="*/ 6350 w 412750"/>
                <a:gd name="connsiteY2" fmla="*/ 212725 h 469900"/>
                <a:gd name="connsiteX3" fmla="*/ 260350 w 412750"/>
                <a:gd name="connsiteY3" fmla="*/ 0 h 469900"/>
                <a:gd name="connsiteX4" fmla="*/ 323850 w 412750"/>
                <a:gd name="connsiteY4" fmla="*/ 41275 h 469900"/>
                <a:gd name="connsiteX5" fmla="*/ 412750 w 412750"/>
                <a:gd name="connsiteY5" fmla="*/ 190500 h 469900"/>
                <a:gd name="connsiteX6" fmla="*/ 12700 w 412750"/>
                <a:gd name="connsiteY6" fmla="*/ 469900 h 469900"/>
                <a:gd name="connsiteX0" fmla="*/ 12700 w 412750"/>
                <a:gd name="connsiteY0" fmla="*/ 438150 h 438150"/>
                <a:gd name="connsiteX1" fmla="*/ 0 w 412750"/>
                <a:gd name="connsiteY1" fmla="*/ 231775 h 438150"/>
                <a:gd name="connsiteX2" fmla="*/ 6350 w 412750"/>
                <a:gd name="connsiteY2" fmla="*/ 180975 h 438150"/>
                <a:gd name="connsiteX3" fmla="*/ 269875 w 412750"/>
                <a:gd name="connsiteY3" fmla="*/ 0 h 438150"/>
                <a:gd name="connsiteX4" fmla="*/ 323850 w 412750"/>
                <a:gd name="connsiteY4" fmla="*/ 9525 h 438150"/>
                <a:gd name="connsiteX5" fmla="*/ 412750 w 412750"/>
                <a:gd name="connsiteY5" fmla="*/ 158750 h 438150"/>
                <a:gd name="connsiteX6" fmla="*/ 12700 w 412750"/>
                <a:gd name="connsiteY6" fmla="*/ 438150 h 438150"/>
                <a:gd name="connsiteX0" fmla="*/ 12700 w 412750"/>
                <a:gd name="connsiteY0" fmla="*/ 419100 h 419100"/>
                <a:gd name="connsiteX1" fmla="*/ 0 w 412750"/>
                <a:gd name="connsiteY1" fmla="*/ 231775 h 419100"/>
                <a:gd name="connsiteX2" fmla="*/ 6350 w 412750"/>
                <a:gd name="connsiteY2" fmla="*/ 180975 h 419100"/>
                <a:gd name="connsiteX3" fmla="*/ 269875 w 412750"/>
                <a:gd name="connsiteY3" fmla="*/ 0 h 419100"/>
                <a:gd name="connsiteX4" fmla="*/ 323850 w 412750"/>
                <a:gd name="connsiteY4" fmla="*/ 9525 h 419100"/>
                <a:gd name="connsiteX5" fmla="*/ 412750 w 412750"/>
                <a:gd name="connsiteY5" fmla="*/ 158750 h 419100"/>
                <a:gd name="connsiteX6" fmla="*/ 12700 w 412750"/>
                <a:gd name="connsiteY6" fmla="*/ 419100 h 419100"/>
                <a:gd name="connsiteX0" fmla="*/ 12700 w 409575"/>
                <a:gd name="connsiteY0" fmla="*/ 419100 h 419100"/>
                <a:gd name="connsiteX1" fmla="*/ 0 w 409575"/>
                <a:gd name="connsiteY1" fmla="*/ 231775 h 419100"/>
                <a:gd name="connsiteX2" fmla="*/ 6350 w 409575"/>
                <a:gd name="connsiteY2" fmla="*/ 180975 h 419100"/>
                <a:gd name="connsiteX3" fmla="*/ 269875 w 409575"/>
                <a:gd name="connsiteY3" fmla="*/ 0 h 419100"/>
                <a:gd name="connsiteX4" fmla="*/ 323850 w 409575"/>
                <a:gd name="connsiteY4" fmla="*/ 9525 h 419100"/>
                <a:gd name="connsiteX5" fmla="*/ 409575 w 409575"/>
                <a:gd name="connsiteY5" fmla="*/ 165100 h 419100"/>
                <a:gd name="connsiteX6" fmla="*/ 12700 w 409575"/>
                <a:gd name="connsiteY6" fmla="*/ 419100 h 419100"/>
                <a:gd name="connsiteX0" fmla="*/ 12700 w 409575"/>
                <a:gd name="connsiteY0" fmla="*/ 419100 h 419100"/>
                <a:gd name="connsiteX1" fmla="*/ 0 w 409575"/>
                <a:gd name="connsiteY1" fmla="*/ 231775 h 419100"/>
                <a:gd name="connsiteX2" fmla="*/ 6350 w 409575"/>
                <a:gd name="connsiteY2" fmla="*/ 180975 h 419100"/>
                <a:gd name="connsiteX3" fmla="*/ 269875 w 409575"/>
                <a:gd name="connsiteY3" fmla="*/ 0 h 419100"/>
                <a:gd name="connsiteX4" fmla="*/ 323850 w 409575"/>
                <a:gd name="connsiteY4" fmla="*/ 9525 h 419100"/>
                <a:gd name="connsiteX5" fmla="*/ 353543 w 409575"/>
                <a:gd name="connsiteY5" fmla="*/ 55538 h 419100"/>
                <a:gd name="connsiteX6" fmla="*/ 409575 w 409575"/>
                <a:gd name="connsiteY6" fmla="*/ 165100 h 419100"/>
                <a:gd name="connsiteX7" fmla="*/ 12700 w 409575"/>
                <a:gd name="connsiteY7" fmla="*/ 419100 h 419100"/>
                <a:gd name="connsiteX0" fmla="*/ 12700 w 526256"/>
                <a:gd name="connsiteY0" fmla="*/ 419100 h 419100"/>
                <a:gd name="connsiteX1" fmla="*/ 0 w 526256"/>
                <a:gd name="connsiteY1" fmla="*/ 231775 h 419100"/>
                <a:gd name="connsiteX2" fmla="*/ 6350 w 526256"/>
                <a:gd name="connsiteY2" fmla="*/ 180975 h 419100"/>
                <a:gd name="connsiteX3" fmla="*/ 269875 w 526256"/>
                <a:gd name="connsiteY3" fmla="*/ 0 h 419100"/>
                <a:gd name="connsiteX4" fmla="*/ 323850 w 526256"/>
                <a:gd name="connsiteY4" fmla="*/ 9525 h 419100"/>
                <a:gd name="connsiteX5" fmla="*/ 353543 w 526256"/>
                <a:gd name="connsiteY5" fmla="*/ 55538 h 419100"/>
                <a:gd name="connsiteX6" fmla="*/ 526256 w 526256"/>
                <a:gd name="connsiteY6" fmla="*/ 74612 h 419100"/>
                <a:gd name="connsiteX7" fmla="*/ 12700 w 526256"/>
                <a:gd name="connsiteY7" fmla="*/ 419100 h 419100"/>
                <a:gd name="connsiteX0" fmla="*/ 5556 w 526256"/>
                <a:gd name="connsiteY0" fmla="*/ 376237 h 376237"/>
                <a:gd name="connsiteX1" fmla="*/ 0 w 526256"/>
                <a:gd name="connsiteY1" fmla="*/ 231775 h 376237"/>
                <a:gd name="connsiteX2" fmla="*/ 6350 w 526256"/>
                <a:gd name="connsiteY2" fmla="*/ 180975 h 376237"/>
                <a:gd name="connsiteX3" fmla="*/ 269875 w 526256"/>
                <a:gd name="connsiteY3" fmla="*/ 0 h 376237"/>
                <a:gd name="connsiteX4" fmla="*/ 323850 w 526256"/>
                <a:gd name="connsiteY4" fmla="*/ 9525 h 376237"/>
                <a:gd name="connsiteX5" fmla="*/ 353543 w 526256"/>
                <a:gd name="connsiteY5" fmla="*/ 55538 h 376237"/>
                <a:gd name="connsiteX6" fmla="*/ 526256 w 526256"/>
                <a:gd name="connsiteY6" fmla="*/ 74612 h 376237"/>
                <a:gd name="connsiteX7" fmla="*/ 5556 w 526256"/>
                <a:gd name="connsiteY7" fmla="*/ 376237 h 376237"/>
                <a:gd name="connsiteX0" fmla="*/ 5556 w 557213"/>
                <a:gd name="connsiteY0" fmla="*/ 376237 h 376237"/>
                <a:gd name="connsiteX1" fmla="*/ 0 w 557213"/>
                <a:gd name="connsiteY1" fmla="*/ 231775 h 376237"/>
                <a:gd name="connsiteX2" fmla="*/ 6350 w 557213"/>
                <a:gd name="connsiteY2" fmla="*/ 180975 h 376237"/>
                <a:gd name="connsiteX3" fmla="*/ 269875 w 557213"/>
                <a:gd name="connsiteY3" fmla="*/ 0 h 376237"/>
                <a:gd name="connsiteX4" fmla="*/ 323850 w 557213"/>
                <a:gd name="connsiteY4" fmla="*/ 9525 h 376237"/>
                <a:gd name="connsiteX5" fmla="*/ 353543 w 557213"/>
                <a:gd name="connsiteY5" fmla="*/ 55538 h 376237"/>
                <a:gd name="connsiteX6" fmla="*/ 557213 w 557213"/>
                <a:gd name="connsiteY6" fmla="*/ 12700 h 376237"/>
                <a:gd name="connsiteX7" fmla="*/ 5556 w 557213"/>
                <a:gd name="connsiteY7" fmla="*/ 376237 h 376237"/>
                <a:gd name="connsiteX0" fmla="*/ 5556 w 557213"/>
                <a:gd name="connsiteY0" fmla="*/ 376237 h 376237"/>
                <a:gd name="connsiteX1" fmla="*/ 0 w 557213"/>
                <a:gd name="connsiteY1" fmla="*/ 231775 h 376237"/>
                <a:gd name="connsiteX2" fmla="*/ 6350 w 557213"/>
                <a:gd name="connsiteY2" fmla="*/ 180975 h 376237"/>
                <a:gd name="connsiteX3" fmla="*/ 269875 w 557213"/>
                <a:gd name="connsiteY3" fmla="*/ 0 h 376237"/>
                <a:gd name="connsiteX4" fmla="*/ 323850 w 557213"/>
                <a:gd name="connsiteY4" fmla="*/ 9525 h 376237"/>
                <a:gd name="connsiteX5" fmla="*/ 415456 w 557213"/>
                <a:gd name="connsiteY5" fmla="*/ 29345 h 376237"/>
                <a:gd name="connsiteX6" fmla="*/ 557213 w 557213"/>
                <a:gd name="connsiteY6" fmla="*/ 12700 h 376237"/>
                <a:gd name="connsiteX7" fmla="*/ 5556 w 557213"/>
                <a:gd name="connsiteY7" fmla="*/ 376237 h 376237"/>
                <a:gd name="connsiteX0" fmla="*/ 5556 w 557213"/>
                <a:gd name="connsiteY0" fmla="*/ 376237 h 376237"/>
                <a:gd name="connsiteX1" fmla="*/ 0 w 557213"/>
                <a:gd name="connsiteY1" fmla="*/ 231775 h 376237"/>
                <a:gd name="connsiteX2" fmla="*/ 6350 w 557213"/>
                <a:gd name="connsiteY2" fmla="*/ 180975 h 376237"/>
                <a:gd name="connsiteX3" fmla="*/ 269875 w 557213"/>
                <a:gd name="connsiteY3" fmla="*/ 0 h 376237"/>
                <a:gd name="connsiteX4" fmla="*/ 323850 w 557213"/>
                <a:gd name="connsiteY4" fmla="*/ 9525 h 376237"/>
                <a:gd name="connsiteX5" fmla="*/ 420218 w 557213"/>
                <a:gd name="connsiteY5" fmla="*/ 19820 h 376237"/>
                <a:gd name="connsiteX6" fmla="*/ 557213 w 557213"/>
                <a:gd name="connsiteY6" fmla="*/ 12700 h 376237"/>
                <a:gd name="connsiteX7" fmla="*/ 5556 w 557213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13494 w 564357"/>
                <a:gd name="connsiteY2" fmla="*/ 180975 h 376237"/>
                <a:gd name="connsiteX3" fmla="*/ 277019 w 564357"/>
                <a:gd name="connsiteY3" fmla="*/ 0 h 376237"/>
                <a:gd name="connsiteX4" fmla="*/ 330994 w 564357"/>
                <a:gd name="connsiteY4" fmla="*/ 9525 h 376237"/>
                <a:gd name="connsiteX5" fmla="*/ 427362 w 564357"/>
                <a:gd name="connsiteY5" fmla="*/ 19820 h 376237"/>
                <a:gd name="connsiteX6" fmla="*/ 564357 w 564357"/>
                <a:gd name="connsiteY6" fmla="*/ 12700 h 376237"/>
                <a:gd name="connsiteX7" fmla="*/ 12700 w 564357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330994 w 564357"/>
                <a:gd name="connsiteY4" fmla="*/ 9525 h 376237"/>
                <a:gd name="connsiteX5" fmla="*/ 427362 w 564357"/>
                <a:gd name="connsiteY5" fmla="*/ 19820 h 376237"/>
                <a:gd name="connsiteX6" fmla="*/ 564357 w 564357"/>
                <a:gd name="connsiteY6" fmla="*/ 12700 h 376237"/>
                <a:gd name="connsiteX7" fmla="*/ 12700 w 564357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352425 w 564357"/>
                <a:gd name="connsiteY4" fmla="*/ 9525 h 376237"/>
                <a:gd name="connsiteX5" fmla="*/ 427362 w 564357"/>
                <a:gd name="connsiteY5" fmla="*/ 19820 h 376237"/>
                <a:gd name="connsiteX6" fmla="*/ 564357 w 564357"/>
                <a:gd name="connsiteY6" fmla="*/ 12700 h 376237"/>
                <a:gd name="connsiteX7" fmla="*/ 12700 w 564357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352425 w 564357"/>
                <a:gd name="connsiteY4" fmla="*/ 9525 h 376237"/>
                <a:gd name="connsiteX5" fmla="*/ 444031 w 564357"/>
                <a:gd name="connsiteY5" fmla="*/ 10295 h 376237"/>
                <a:gd name="connsiteX6" fmla="*/ 564357 w 564357"/>
                <a:gd name="connsiteY6" fmla="*/ 12700 h 376237"/>
                <a:gd name="connsiteX7" fmla="*/ 12700 w 564357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352425 w 564357"/>
                <a:gd name="connsiteY4" fmla="*/ 9525 h 376237"/>
                <a:gd name="connsiteX5" fmla="*/ 444031 w 564357"/>
                <a:gd name="connsiteY5" fmla="*/ 10295 h 376237"/>
                <a:gd name="connsiteX6" fmla="*/ 564357 w 564357"/>
                <a:gd name="connsiteY6" fmla="*/ 12700 h 376237"/>
                <a:gd name="connsiteX7" fmla="*/ 12700 w 564357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352425 w 564357"/>
                <a:gd name="connsiteY4" fmla="*/ 9525 h 376237"/>
                <a:gd name="connsiteX5" fmla="*/ 564357 w 564357"/>
                <a:gd name="connsiteY5" fmla="*/ 12700 h 376237"/>
                <a:gd name="connsiteX6" fmla="*/ 12700 w 564357"/>
                <a:gd name="connsiteY6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409575 w 564357"/>
                <a:gd name="connsiteY4" fmla="*/ 2381 h 376237"/>
                <a:gd name="connsiteX5" fmla="*/ 564357 w 564357"/>
                <a:gd name="connsiteY5" fmla="*/ 12700 h 376237"/>
                <a:gd name="connsiteX6" fmla="*/ 12700 w 564357"/>
                <a:gd name="connsiteY6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411956 w 564357"/>
                <a:gd name="connsiteY4" fmla="*/ 16669 h 376237"/>
                <a:gd name="connsiteX5" fmla="*/ 564357 w 564357"/>
                <a:gd name="connsiteY5" fmla="*/ 12700 h 376237"/>
                <a:gd name="connsiteX6" fmla="*/ 12700 w 564357"/>
                <a:gd name="connsiteY6" fmla="*/ 376237 h 376237"/>
                <a:gd name="connsiteX0" fmla="*/ 7937 w 559594"/>
                <a:gd name="connsiteY0" fmla="*/ 376237 h 376237"/>
                <a:gd name="connsiteX1" fmla="*/ 0 w 559594"/>
                <a:gd name="connsiteY1" fmla="*/ 236537 h 376237"/>
                <a:gd name="connsiteX2" fmla="*/ 30163 w 559594"/>
                <a:gd name="connsiteY2" fmla="*/ 161925 h 376237"/>
                <a:gd name="connsiteX3" fmla="*/ 272256 w 559594"/>
                <a:gd name="connsiteY3" fmla="*/ 0 h 376237"/>
                <a:gd name="connsiteX4" fmla="*/ 407193 w 559594"/>
                <a:gd name="connsiteY4" fmla="*/ 16669 h 376237"/>
                <a:gd name="connsiteX5" fmla="*/ 559594 w 559594"/>
                <a:gd name="connsiteY5" fmla="*/ 12700 h 376237"/>
                <a:gd name="connsiteX6" fmla="*/ 7937 w 559594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25401 w 554832"/>
                <a:gd name="connsiteY2" fmla="*/ 161925 h 376237"/>
                <a:gd name="connsiteX3" fmla="*/ 267494 w 554832"/>
                <a:gd name="connsiteY3" fmla="*/ 0 h 376237"/>
                <a:gd name="connsiteX4" fmla="*/ 402431 w 554832"/>
                <a:gd name="connsiteY4" fmla="*/ 16669 h 376237"/>
                <a:gd name="connsiteX5" fmla="*/ 554832 w 554832"/>
                <a:gd name="connsiteY5" fmla="*/ 12700 h 376237"/>
                <a:gd name="connsiteX6" fmla="*/ 3175 w 554832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37307 w 554832"/>
                <a:gd name="connsiteY2" fmla="*/ 157163 h 376237"/>
                <a:gd name="connsiteX3" fmla="*/ 267494 w 554832"/>
                <a:gd name="connsiteY3" fmla="*/ 0 h 376237"/>
                <a:gd name="connsiteX4" fmla="*/ 402431 w 554832"/>
                <a:gd name="connsiteY4" fmla="*/ 16669 h 376237"/>
                <a:gd name="connsiteX5" fmla="*/ 554832 w 554832"/>
                <a:gd name="connsiteY5" fmla="*/ 12700 h 376237"/>
                <a:gd name="connsiteX6" fmla="*/ 3175 w 554832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11113 w 554832"/>
                <a:gd name="connsiteY2" fmla="*/ 173831 h 376237"/>
                <a:gd name="connsiteX3" fmla="*/ 267494 w 554832"/>
                <a:gd name="connsiteY3" fmla="*/ 0 h 376237"/>
                <a:gd name="connsiteX4" fmla="*/ 402431 w 554832"/>
                <a:gd name="connsiteY4" fmla="*/ 16669 h 376237"/>
                <a:gd name="connsiteX5" fmla="*/ 554832 w 554832"/>
                <a:gd name="connsiteY5" fmla="*/ 12700 h 376237"/>
                <a:gd name="connsiteX6" fmla="*/ 3175 w 554832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11113 w 554832"/>
                <a:gd name="connsiteY2" fmla="*/ 180975 h 376237"/>
                <a:gd name="connsiteX3" fmla="*/ 267494 w 554832"/>
                <a:gd name="connsiteY3" fmla="*/ 0 h 376237"/>
                <a:gd name="connsiteX4" fmla="*/ 402431 w 554832"/>
                <a:gd name="connsiteY4" fmla="*/ 16669 h 376237"/>
                <a:gd name="connsiteX5" fmla="*/ 554832 w 554832"/>
                <a:gd name="connsiteY5" fmla="*/ 12700 h 376237"/>
                <a:gd name="connsiteX6" fmla="*/ 3175 w 554832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11113 w 554832"/>
                <a:gd name="connsiteY2" fmla="*/ 176213 h 376237"/>
                <a:gd name="connsiteX3" fmla="*/ 267494 w 554832"/>
                <a:gd name="connsiteY3" fmla="*/ 0 h 376237"/>
                <a:gd name="connsiteX4" fmla="*/ 402431 w 554832"/>
                <a:gd name="connsiteY4" fmla="*/ 16669 h 376237"/>
                <a:gd name="connsiteX5" fmla="*/ 554832 w 554832"/>
                <a:gd name="connsiteY5" fmla="*/ 12700 h 376237"/>
                <a:gd name="connsiteX6" fmla="*/ 3175 w 554832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11113 w 554832"/>
                <a:gd name="connsiteY2" fmla="*/ 176213 h 376237"/>
                <a:gd name="connsiteX3" fmla="*/ 267494 w 554832"/>
                <a:gd name="connsiteY3" fmla="*/ 0 h 376237"/>
                <a:gd name="connsiteX4" fmla="*/ 311472 w 554832"/>
                <a:gd name="connsiteY4" fmla="*/ 8708 h 376237"/>
                <a:gd name="connsiteX5" fmla="*/ 402431 w 554832"/>
                <a:gd name="connsiteY5" fmla="*/ 16669 h 376237"/>
                <a:gd name="connsiteX6" fmla="*/ 554832 w 554832"/>
                <a:gd name="connsiteY6" fmla="*/ 12700 h 376237"/>
                <a:gd name="connsiteX7" fmla="*/ 3175 w 554832"/>
                <a:gd name="connsiteY7" fmla="*/ 376237 h 376237"/>
                <a:gd name="connsiteX0" fmla="*/ 3175 w 554832"/>
                <a:gd name="connsiteY0" fmla="*/ 386579 h 386579"/>
                <a:gd name="connsiteX1" fmla="*/ 0 w 554832"/>
                <a:gd name="connsiteY1" fmla="*/ 246879 h 386579"/>
                <a:gd name="connsiteX2" fmla="*/ 11113 w 554832"/>
                <a:gd name="connsiteY2" fmla="*/ 186555 h 386579"/>
                <a:gd name="connsiteX3" fmla="*/ 267494 w 554832"/>
                <a:gd name="connsiteY3" fmla="*/ 10342 h 386579"/>
                <a:gd name="connsiteX4" fmla="*/ 324172 w 554832"/>
                <a:gd name="connsiteY4" fmla="*/ 0 h 386579"/>
                <a:gd name="connsiteX5" fmla="*/ 402431 w 554832"/>
                <a:gd name="connsiteY5" fmla="*/ 27011 h 386579"/>
                <a:gd name="connsiteX6" fmla="*/ 554832 w 554832"/>
                <a:gd name="connsiteY6" fmla="*/ 23042 h 386579"/>
                <a:gd name="connsiteX7" fmla="*/ 3175 w 554832"/>
                <a:gd name="connsiteY7" fmla="*/ 386579 h 386579"/>
                <a:gd name="connsiteX0" fmla="*/ 3175 w 554832"/>
                <a:gd name="connsiteY0" fmla="*/ 386579 h 386579"/>
                <a:gd name="connsiteX1" fmla="*/ 0 w 554832"/>
                <a:gd name="connsiteY1" fmla="*/ 246879 h 386579"/>
                <a:gd name="connsiteX2" fmla="*/ 11113 w 554832"/>
                <a:gd name="connsiteY2" fmla="*/ 186555 h 386579"/>
                <a:gd name="connsiteX3" fmla="*/ 267494 w 554832"/>
                <a:gd name="connsiteY3" fmla="*/ 10342 h 386579"/>
                <a:gd name="connsiteX4" fmla="*/ 324172 w 554832"/>
                <a:gd name="connsiteY4" fmla="*/ 0 h 386579"/>
                <a:gd name="connsiteX5" fmla="*/ 431006 w 554832"/>
                <a:gd name="connsiteY5" fmla="*/ 36536 h 386579"/>
                <a:gd name="connsiteX6" fmla="*/ 554832 w 554832"/>
                <a:gd name="connsiteY6" fmla="*/ 23042 h 386579"/>
                <a:gd name="connsiteX7" fmla="*/ 3175 w 554832"/>
                <a:gd name="connsiteY7" fmla="*/ 386579 h 386579"/>
                <a:gd name="connsiteX0" fmla="*/ 3175 w 554832"/>
                <a:gd name="connsiteY0" fmla="*/ 386579 h 386579"/>
                <a:gd name="connsiteX1" fmla="*/ 0 w 554832"/>
                <a:gd name="connsiteY1" fmla="*/ 246879 h 386579"/>
                <a:gd name="connsiteX2" fmla="*/ 11113 w 554832"/>
                <a:gd name="connsiteY2" fmla="*/ 186555 h 386579"/>
                <a:gd name="connsiteX3" fmla="*/ 238919 w 554832"/>
                <a:gd name="connsiteY3" fmla="*/ 32567 h 386579"/>
                <a:gd name="connsiteX4" fmla="*/ 324172 w 554832"/>
                <a:gd name="connsiteY4" fmla="*/ 0 h 386579"/>
                <a:gd name="connsiteX5" fmla="*/ 431006 w 554832"/>
                <a:gd name="connsiteY5" fmla="*/ 36536 h 386579"/>
                <a:gd name="connsiteX6" fmla="*/ 554832 w 554832"/>
                <a:gd name="connsiteY6" fmla="*/ 23042 h 386579"/>
                <a:gd name="connsiteX7" fmla="*/ 3175 w 554832"/>
                <a:gd name="connsiteY7" fmla="*/ 386579 h 386579"/>
                <a:gd name="connsiteX0" fmla="*/ 3175 w 554832"/>
                <a:gd name="connsiteY0" fmla="*/ 370704 h 370704"/>
                <a:gd name="connsiteX1" fmla="*/ 0 w 554832"/>
                <a:gd name="connsiteY1" fmla="*/ 231004 h 370704"/>
                <a:gd name="connsiteX2" fmla="*/ 11113 w 554832"/>
                <a:gd name="connsiteY2" fmla="*/ 170680 h 370704"/>
                <a:gd name="connsiteX3" fmla="*/ 238919 w 554832"/>
                <a:gd name="connsiteY3" fmla="*/ 16692 h 370704"/>
                <a:gd name="connsiteX4" fmla="*/ 317822 w 554832"/>
                <a:gd name="connsiteY4" fmla="*/ 0 h 370704"/>
                <a:gd name="connsiteX5" fmla="*/ 431006 w 554832"/>
                <a:gd name="connsiteY5" fmla="*/ 20661 h 370704"/>
                <a:gd name="connsiteX6" fmla="*/ 554832 w 554832"/>
                <a:gd name="connsiteY6" fmla="*/ 7167 h 370704"/>
                <a:gd name="connsiteX7" fmla="*/ 3175 w 554832"/>
                <a:gd name="connsiteY7" fmla="*/ 370704 h 370704"/>
                <a:gd name="connsiteX0" fmla="*/ 3175 w 554832"/>
                <a:gd name="connsiteY0" fmla="*/ 370704 h 370704"/>
                <a:gd name="connsiteX1" fmla="*/ 0 w 554832"/>
                <a:gd name="connsiteY1" fmla="*/ 231004 h 370704"/>
                <a:gd name="connsiteX2" fmla="*/ 11113 w 554832"/>
                <a:gd name="connsiteY2" fmla="*/ 170680 h 370704"/>
                <a:gd name="connsiteX3" fmla="*/ 238919 w 554832"/>
                <a:gd name="connsiteY3" fmla="*/ 16692 h 370704"/>
                <a:gd name="connsiteX4" fmla="*/ 317822 w 554832"/>
                <a:gd name="connsiteY4" fmla="*/ 0 h 370704"/>
                <a:gd name="connsiteX5" fmla="*/ 440531 w 554832"/>
                <a:gd name="connsiteY5" fmla="*/ 17486 h 370704"/>
                <a:gd name="connsiteX6" fmla="*/ 554832 w 554832"/>
                <a:gd name="connsiteY6" fmla="*/ 7167 h 370704"/>
                <a:gd name="connsiteX7" fmla="*/ 3175 w 554832"/>
                <a:gd name="connsiteY7" fmla="*/ 370704 h 370704"/>
                <a:gd name="connsiteX0" fmla="*/ 3175 w 554832"/>
                <a:gd name="connsiteY0" fmla="*/ 370704 h 370704"/>
                <a:gd name="connsiteX1" fmla="*/ 0 w 554832"/>
                <a:gd name="connsiteY1" fmla="*/ 231004 h 370704"/>
                <a:gd name="connsiteX2" fmla="*/ 11113 w 554832"/>
                <a:gd name="connsiteY2" fmla="*/ 170680 h 370704"/>
                <a:gd name="connsiteX3" fmla="*/ 238919 w 554832"/>
                <a:gd name="connsiteY3" fmla="*/ 16692 h 370704"/>
                <a:gd name="connsiteX4" fmla="*/ 344016 w 554832"/>
                <a:gd name="connsiteY4" fmla="*/ 0 h 370704"/>
                <a:gd name="connsiteX5" fmla="*/ 440531 w 554832"/>
                <a:gd name="connsiteY5" fmla="*/ 17486 h 370704"/>
                <a:gd name="connsiteX6" fmla="*/ 554832 w 554832"/>
                <a:gd name="connsiteY6" fmla="*/ 7167 h 370704"/>
                <a:gd name="connsiteX7" fmla="*/ 3175 w 554832"/>
                <a:gd name="connsiteY7" fmla="*/ 370704 h 37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832" h="370704">
                  <a:moveTo>
                    <a:pt x="3175" y="370704"/>
                  </a:moveTo>
                  <a:cubicBezTo>
                    <a:pt x="2117" y="324137"/>
                    <a:pt x="1058" y="277571"/>
                    <a:pt x="0" y="231004"/>
                  </a:cubicBezTo>
                  <a:lnTo>
                    <a:pt x="11113" y="170680"/>
                  </a:lnTo>
                  <a:lnTo>
                    <a:pt x="238919" y="16692"/>
                  </a:lnTo>
                  <a:lnTo>
                    <a:pt x="344016" y="0"/>
                  </a:lnTo>
                  <a:lnTo>
                    <a:pt x="440531" y="17486"/>
                  </a:lnTo>
                  <a:lnTo>
                    <a:pt x="554832" y="7167"/>
                  </a:lnTo>
                  <a:lnTo>
                    <a:pt x="3175" y="370704"/>
                  </a:lnTo>
                  <a:close/>
                </a:path>
              </a:pathLst>
            </a:cu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036311" y="4493890"/>
              <a:ext cx="323698" cy="415280"/>
            </a:xfrm>
            <a:custGeom>
              <a:avLst/>
              <a:gdLst>
                <a:gd name="connsiteX0" fmla="*/ 300037 w 488156"/>
                <a:gd name="connsiteY0" fmla="*/ 0 h 716756"/>
                <a:gd name="connsiteX1" fmla="*/ 488156 w 488156"/>
                <a:gd name="connsiteY1" fmla="*/ 481012 h 716756"/>
                <a:gd name="connsiteX2" fmla="*/ 481012 w 488156"/>
                <a:gd name="connsiteY2" fmla="*/ 528637 h 716756"/>
                <a:gd name="connsiteX3" fmla="*/ 438150 w 488156"/>
                <a:gd name="connsiteY3" fmla="*/ 566737 h 716756"/>
                <a:gd name="connsiteX4" fmla="*/ 252412 w 488156"/>
                <a:gd name="connsiteY4" fmla="*/ 690562 h 716756"/>
                <a:gd name="connsiteX5" fmla="*/ 166687 w 488156"/>
                <a:gd name="connsiteY5" fmla="*/ 716756 h 716756"/>
                <a:gd name="connsiteX6" fmla="*/ 92869 w 488156"/>
                <a:gd name="connsiteY6" fmla="*/ 683419 h 716756"/>
                <a:gd name="connsiteX7" fmla="*/ 0 w 488156"/>
                <a:gd name="connsiteY7" fmla="*/ 671512 h 716756"/>
                <a:gd name="connsiteX8" fmla="*/ 183356 w 488156"/>
                <a:gd name="connsiteY8" fmla="*/ 535781 h 716756"/>
                <a:gd name="connsiteX9" fmla="*/ 247650 w 488156"/>
                <a:gd name="connsiteY9" fmla="*/ 447675 h 716756"/>
                <a:gd name="connsiteX10" fmla="*/ 297656 w 488156"/>
                <a:gd name="connsiteY10" fmla="*/ 347662 h 716756"/>
                <a:gd name="connsiteX11" fmla="*/ 309562 w 488156"/>
                <a:gd name="connsiteY11" fmla="*/ 233362 h 716756"/>
                <a:gd name="connsiteX12" fmla="*/ 300037 w 488156"/>
                <a:gd name="connsiteY12" fmla="*/ 0 h 716756"/>
                <a:gd name="connsiteX0" fmla="*/ 300037 w 488156"/>
                <a:gd name="connsiteY0" fmla="*/ 0 h 716756"/>
                <a:gd name="connsiteX1" fmla="*/ 488156 w 488156"/>
                <a:gd name="connsiteY1" fmla="*/ 481012 h 716756"/>
                <a:gd name="connsiteX2" fmla="*/ 481012 w 488156"/>
                <a:gd name="connsiteY2" fmla="*/ 528637 h 716756"/>
                <a:gd name="connsiteX3" fmla="*/ 438150 w 488156"/>
                <a:gd name="connsiteY3" fmla="*/ 566737 h 716756"/>
                <a:gd name="connsiteX4" fmla="*/ 252412 w 488156"/>
                <a:gd name="connsiteY4" fmla="*/ 690562 h 716756"/>
                <a:gd name="connsiteX5" fmla="*/ 166687 w 488156"/>
                <a:gd name="connsiteY5" fmla="*/ 716756 h 716756"/>
                <a:gd name="connsiteX6" fmla="*/ 83344 w 488156"/>
                <a:gd name="connsiteY6" fmla="*/ 671513 h 716756"/>
                <a:gd name="connsiteX7" fmla="*/ 0 w 488156"/>
                <a:gd name="connsiteY7" fmla="*/ 671512 h 716756"/>
                <a:gd name="connsiteX8" fmla="*/ 183356 w 488156"/>
                <a:gd name="connsiteY8" fmla="*/ 535781 h 716756"/>
                <a:gd name="connsiteX9" fmla="*/ 247650 w 488156"/>
                <a:gd name="connsiteY9" fmla="*/ 447675 h 716756"/>
                <a:gd name="connsiteX10" fmla="*/ 297656 w 488156"/>
                <a:gd name="connsiteY10" fmla="*/ 347662 h 716756"/>
                <a:gd name="connsiteX11" fmla="*/ 309562 w 488156"/>
                <a:gd name="connsiteY11" fmla="*/ 233362 h 716756"/>
                <a:gd name="connsiteX12" fmla="*/ 300037 w 488156"/>
                <a:gd name="connsiteY12" fmla="*/ 0 h 716756"/>
                <a:gd name="connsiteX0" fmla="*/ 300037 w 488156"/>
                <a:gd name="connsiteY0" fmla="*/ 0 h 709612"/>
                <a:gd name="connsiteX1" fmla="*/ 488156 w 488156"/>
                <a:gd name="connsiteY1" fmla="*/ 481012 h 709612"/>
                <a:gd name="connsiteX2" fmla="*/ 481012 w 488156"/>
                <a:gd name="connsiteY2" fmla="*/ 528637 h 709612"/>
                <a:gd name="connsiteX3" fmla="*/ 438150 w 488156"/>
                <a:gd name="connsiteY3" fmla="*/ 566737 h 709612"/>
                <a:gd name="connsiteX4" fmla="*/ 252412 w 488156"/>
                <a:gd name="connsiteY4" fmla="*/ 690562 h 709612"/>
                <a:gd name="connsiteX5" fmla="*/ 173830 w 488156"/>
                <a:gd name="connsiteY5" fmla="*/ 709612 h 709612"/>
                <a:gd name="connsiteX6" fmla="*/ 83344 w 488156"/>
                <a:gd name="connsiteY6" fmla="*/ 671513 h 709612"/>
                <a:gd name="connsiteX7" fmla="*/ 0 w 488156"/>
                <a:gd name="connsiteY7" fmla="*/ 671512 h 709612"/>
                <a:gd name="connsiteX8" fmla="*/ 183356 w 488156"/>
                <a:gd name="connsiteY8" fmla="*/ 535781 h 709612"/>
                <a:gd name="connsiteX9" fmla="*/ 247650 w 488156"/>
                <a:gd name="connsiteY9" fmla="*/ 447675 h 709612"/>
                <a:gd name="connsiteX10" fmla="*/ 297656 w 488156"/>
                <a:gd name="connsiteY10" fmla="*/ 347662 h 709612"/>
                <a:gd name="connsiteX11" fmla="*/ 309562 w 488156"/>
                <a:gd name="connsiteY11" fmla="*/ 233362 h 709612"/>
                <a:gd name="connsiteX12" fmla="*/ 300037 w 488156"/>
                <a:gd name="connsiteY12" fmla="*/ 0 h 709612"/>
                <a:gd name="connsiteX0" fmla="*/ 300037 w 488156"/>
                <a:gd name="connsiteY0" fmla="*/ 0 h 702468"/>
                <a:gd name="connsiteX1" fmla="*/ 488156 w 488156"/>
                <a:gd name="connsiteY1" fmla="*/ 481012 h 702468"/>
                <a:gd name="connsiteX2" fmla="*/ 481012 w 488156"/>
                <a:gd name="connsiteY2" fmla="*/ 528637 h 702468"/>
                <a:gd name="connsiteX3" fmla="*/ 438150 w 488156"/>
                <a:gd name="connsiteY3" fmla="*/ 566737 h 702468"/>
                <a:gd name="connsiteX4" fmla="*/ 252412 w 488156"/>
                <a:gd name="connsiteY4" fmla="*/ 690562 h 702468"/>
                <a:gd name="connsiteX5" fmla="*/ 176212 w 488156"/>
                <a:gd name="connsiteY5" fmla="*/ 702468 h 702468"/>
                <a:gd name="connsiteX6" fmla="*/ 83344 w 488156"/>
                <a:gd name="connsiteY6" fmla="*/ 671513 h 702468"/>
                <a:gd name="connsiteX7" fmla="*/ 0 w 488156"/>
                <a:gd name="connsiteY7" fmla="*/ 671512 h 702468"/>
                <a:gd name="connsiteX8" fmla="*/ 183356 w 488156"/>
                <a:gd name="connsiteY8" fmla="*/ 535781 h 702468"/>
                <a:gd name="connsiteX9" fmla="*/ 247650 w 488156"/>
                <a:gd name="connsiteY9" fmla="*/ 447675 h 702468"/>
                <a:gd name="connsiteX10" fmla="*/ 297656 w 488156"/>
                <a:gd name="connsiteY10" fmla="*/ 347662 h 702468"/>
                <a:gd name="connsiteX11" fmla="*/ 309562 w 488156"/>
                <a:gd name="connsiteY11" fmla="*/ 233362 h 702468"/>
                <a:gd name="connsiteX12" fmla="*/ 300037 w 488156"/>
                <a:gd name="connsiteY12" fmla="*/ 0 h 702468"/>
                <a:gd name="connsiteX0" fmla="*/ 326231 w 488156"/>
                <a:gd name="connsiteY0" fmla="*/ 0 h 626268"/>
                <a:gd name="connsiteX1" fmla="*/ 488156 w 488156"/>
                <a:gd name="connsiteY1" fmla="*/ 404812 h 626268"/>
                <a:gd name="connsiteX2" fmla="*/ 481012 w 488156"/>
                <a:gd name="connsiteY2" fmla="*/ 452437 h 626268"/>
                <a:gd name="connsiteX3" fmla="*/ 438150 w 488156"/>
                <a:gd name="connsiteY3" fmla="*/ 490537 h 626268"/>
                <a:gd name="connsiteX4" fmla="*/ 252412 w 488156"/>
                <a:gd name="connsiteY4" fmla="*/ 614362 h 626268"/>
                <a:gd name="connsiteX5" fmla="*/ 176212 w 488156"/>
                <a:gd name="connsiteY5" fmla="*/ 626268 h 626268"/>
                <a:gd name="connsiteX6" fmla="*/ 83344 w 488156"/>
                <a:gd name="connsiteY6" fmla="*/ 595313 h 626268"/>
                <a:gd name="connsiteX7" fmla="*/ 0 w 488156"/>
                <a:gd name="connsiteY7" fmla="*/ 595312 h 626268"/>
                <a:gd name="connsiteX8" fmla="*/ 183356 w 488156"/>
                <a:gd name="connsiteY8" fmla="*/ 459581 h 626268"/>
                <a:gd name="connsiteX9" fmla="*/ 247650 w 488156"/>
                <a:gd name="connsiteY9" fmla="*/ 371475 h 626268"/>
                <a:gd name="connsiteX10" fmla="*/ 297656 w 488156"/>
                <a:gd name="connsiteY10" fmla="*/ 271462 h 626268"/>
                <a:gd name="connsiteX11" fmla="*/ 309562 w 488156"/>
                <a:gd name="connsiteY11" fmla="*/ 157162 h 626268"/>
                <a:gd name="connsiteX12" fmla="*/ 326231 w 488156"/>
                <a:gd name="connsiteY12" fmla="*/ 0 h 626268"/>
                <a:gd name="connsiteX0" fmla="*/ 326231 w 488156"/>
                <a:gd name="connsiteY0" fmla="*/ 0 h 626268"/>
                <a:gd name="connsiteX1" fmla="*/ 488156 w 488156"/>
                <a:gd name="connsiteY1" fmla="*/ 404812 h 626268"/>
                <a:gd name="connsiteX2" fmla="*/ 481012 w 488156"/>
                <a:gd name="connsiteY2" fmla="*/ 452437 h 626268"/>
                <a:gd name="connsiteX3" fmla="*/ 438150 w 488156"/>
                <a:gd name="connsiteY3" fmla="*/ 490537 h 626268"/>
                <a:gd name="connsiteX4" fmla="*/ 252412 w 488156"/>
                <a:gd name="connsiteY4" fmla="*/ 614362 h 626268"/>
                <a:gd name="connsiteX5" fmla="*/ 176212 w 488156"/>
                <a:gd name="connsiteY5" fmla="*/ 626268 h 626268"/>
                <a:gd name="connsiteX6" fmla="*/ 83344 w 488156"/>
                <a:gd name="connsiteY6" fmla="*/ 595313 h 626268"/>
                <a:gd name="connsiteX7" fmla="*/ 0 w 488156"/>
                <a:gd name="connsiteY7" fmla="*/ 595312 h 626268"/>
                <a:gd name="connsiteX8" fmla="*/ 183356 w 488156"/>
                <a:gd name="connsiteY8" fmla="*/ 459581 h 626268"/>
                <a:gd name="connsiteX9" fmla="*/ 247650 w 488156"/>
                <a:gd name="connsiteY9" fmla="*/ 371475 h 626268"/>
                <a:gd name="connsiteX10" fmla="*/ 297656 w 488156"/>
                <a:gd name="connsiteY10" fmla="*/ 271462 h 626268"/>
                <a:gd name="connsiteX11" fmla="*/ 330994 w 488156"/>
                <a:gd name="connsiteY11" fmla="*/ 159543 h 626268"/>
                <a:gd name="connsiteX12" fmla="*/ 326231 w 488156"/>
                <a:gd name="connsiteY12" fmla="*/ 0 h 626268"/>
                <a:gd name="connsiteX0" fmla="*/ 326231 w 488156"/>
                <a:gd name="connsiteY0" fmla="*/ 0 h 626268"/>
                <a:gd name="connsiteX1" fmla="*/ 488156 w 488156"/>
                <a:gd name="connsiteY1" fmla="*/ 404812 h 626268"/>
                <a:gd name="connsiteX2" fmla="*/ 481012 w 488156"/>
                <a:gd name="connsiteY2" fmla="*/ 452437 h 626268"/>
                <a:gd name="connsiteX3" fmla="*/ 438150 w 488156"/>
                <a:gd name="connsiteY3" fmla="*/ 490537 h 626268"/>
                <a:gd name="connsiteX4" fmla="*/ 252412 w 488156"/>
                <a:gd name="connsiteY4" fmla="*/ 614362 h 626268"/>
                <a:gd name="connsiteX5" fmla="*/ 176212 w 488156"/>
                <a:gd name="connsiteY5" fmla="*/ 626268 h 626268"/>
                <a:gd name="connsiteX6" fmla="*/ 83344 w 488156"/>
                <a:gd name="connsiteY6" fmla="*/ 595313 h 626268"/>
                <a:gd name="connsiteX7" fmla="*/ 0 w 488156"/>
                <a:gd name="connsiteY7" fmla="*/ 595312 h 626268"/>
                <a:gd name="connsiteX8" fmla="*/ 183356 w 488156"/>
                <a:gd name="connsiteY8" fmla="*/ 459581 h 626268"/>
                <a:gd name="connsiteX9" fmla="*/ 247650 w 488156"/>
                <a:gd name="connsiteY9" fmla="*/ 371475 h 626268"/>
                <a:gd name="connsiteX10" fmla="*/ 297656 w 488156"/>
                <a:gd name="connsiteY10" fmla="*/ 271462 h 626268"/>
                <a:gd name="connsiteX11" fmla="*/ 321469 w 488156"/>
                <a:gd name="connsiteY11" fmla="*/ 157162 h 626268"/>
                <a:gd name="connsiteX12" fmla="*/ 326231 w 488156"/>
                <a:gd name="connsiteY12" fmla="*/ 0 h 6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8156" h="626268">
                  <a:moveTo>
                    <a:pt x="326231" y="0"/>
                  </a:moveTo>
                  <a:lnTo>
                    <a:pt x="488156" y="404812"/>
                  </a:lnTo>
                  <a:lnTo>
                    <a:pt x="481012" y="452437"/>
                  </a:lnTo>
                  <a:lnTo>
                    <a:pt x="438150" y="490537"/>
                  </a:lnTo>
                  <a:lnTo>
                    <a:pt x="252412" y="614362"/>
                  </a:lnTo>
                  <a:lnTo>
                    <a:pt x="176212" y="626268"/>
                  </a:lnTo>
                  <a:lnTo>
                    <a:pt x="83344" y="595313"/>
                  </a:lnTo>
                  <a:lnTo>
                    <a:pt x="0" y="595312"/>
                  </a:lnTo>
                  <a:lnTo>
                    <a:pt x="183356" y="459581"/>
                  </a:lnTo>
                  <a:lnTo>
                    <a:pt x="247650" y="371475"/>
                  </a:lnTo>
                  <a:lnTo>
                    <a:pt x="297656" y="271462"/>
                  </a:lnTo>
                  <a:lnTo>
                    <a:pt x="321469" y="157162"/>
                  </a:lnTo>
                  <a:lnTo>
                    <a:pt x="326231" y="0"/>
                  </a:lnTo>
                  <a:close/>
                </a:path>
              </a:pathLst>
            </a:cu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2737052" y="4152379"/>
              <a:ext cx="406407" cy="304805"/>
            </a:xfrm>
            <a:custGeom>
              <a:avLst/>
              <a:gdLst>
                <a:gd name="connsiteX0" fmla="*/ 0 w 358775"/>
                <a:gd name="connsiteY0" fmla="*/ 28575 h 276225"/>
                <a:gd name="connsiteX1" fmla="*/ 66675 w 358775"/>
                <a:gd name="connsiteY1" fmla="*/ 228600 h 276225"/>
                <a:gd name="connsiteX2" fmla="*/ 85725 w 358775"/>
                <a:gd name="connsiteY2" fmla="*/ 263525 h 276225"/>
                <a:gd name="connsiteX3" fmla="*/ 142875 w 358775"/>
                <a:gd name="connsiteY3" fmla="*/ 276225 h 276225"/>
                <a:gd name="connsiteX4" fmla="*/ 307975 w 358775"/>
                <a:gd name="connsiteY4" fmla="*/ 184150 h 276225"/>
                <a:gd name="connsiteX5" fmla="*/ 307975 w 358775"/>
                <a:gd name="connsiteY5" fmla="*/ 133350 h 276225"/>
                <a:gd name="connsiteX6" fmla="*/ 323850 w 358775"/>
                <a:gd name="connsiteY6" fmla="*/ 50800 h 276225"/>
                <a:gd name="connsiteX7" fmla="*/ 358775 w 358775"/>
                <a:gd name="connsiteY7" fmla="*/ 0 h 276225"/>
                <a:gd name="connsiteX8" fmla="*/ 161925 w 358775"/>
                <a:gd name="connsiteY8" fmla="*/ 114300 h 276225"/>
                <a:gd name="connsiteX9" fmla="*/ 47625 w 358775"/>
                <a:gd name="connsiteY9" fmla="*/ 88900 h 276225"/>
                <a:gd name="connsiteX10" fmla="*/ 47625 w 358775"/>
                <a:gd name="connsiteY10" fmla="*/ 88900 h 276225"/>
                <a:gd name="connsiteX11" fmla="*/ 0 w 358775"/>
                <a:gd name="connsiteY11" fmla="*/ 28575 h 276225"/>
                <a:gd name="connsiteX0" fmla="*/ 0 w 358775"/>
                <a:gd name="connsiteY0" fmla="*/ 28575 h 276225"/>
                <a:gd name="connsiteX1" fmla="*/ 66675 w 358775"/>
                <a:gd name="connsiteY1" fmla="*/ 228600 h 276225"/>
                <a:gd name="connsiteX2" fmla="*/ 85725 w 358775"/>
                <a:gd name="connsiteY2" fmla="*/ 263525 h 276225"/>
                <a:gd name="connsiteX3" fmla="*/ 142875 w 358775"/>
                <a:gd name="connsiteY3" fmla="*/ 276225 h 276225"/>
                <a:gd name="connsiteX4" fmla="*/ 303213 w 358775"/>
                <a:gd name="connsiteY4" fmla="*/ 157956 h 276225"/>
                <a:gd name="connsiteX5" fmla="*/ 307975 w 358775"/>
                <a:gd name="connsiteY5" fmla="*/ 133350 h 276225"/>
                <a:gd name="connsiteX6" fmla="*/ 323850 w 358775"/>
                <a:gd name="connsiteY6" fmla="*/ 50800 h 276225"/>
                <a:gd name="connsiteX7" fmla="*/ 358775 w 358775"/>
                <a:gd name="connsiteY7" fmla="*/ 0 h 276225"/>
                <a:gd name="connsiteX8" fmla="*/ 161925 w 358775"/>
                <a:gd name="connsiteY8" fmla="*/ 114300 h 276225"/>
                <a:gd name="connsiteX9" fmla="*/ 47625 w 358775"/>
                <a:gd name="connsiteY9" fmla="*/ 88900 h 276225"/>
                <a:gd name="connsiteX10" fmla="*/ 47625 w 358775"/>
                <a:gd name="connsiteY10" fmla="*/ 88900 h 276225"/>
                <a:gd name="connsiteX11" fmla="*/ 0 w 358775"/>
                <a:gd name="connsiteY11" fmla="*/ 28575 h 276225"/>
                <a:gd name="connsiteX0" fmla="*/ 0 w 358775"/>
                <a:gd name="connsiteY0" fmla="*/ 28575 h 276225"/>
                <a:gd name="connsiteX1" fmla="*/ 66675 w 358775"/>
                <a:gd name="connsiteY1" fmla="*/ 228600 h 276225"/>
                <a:gd name="connsiteX2" fmla="*/ 85725 w 358775"/>
                <a:gd name="connsiteY2" fmla="*/ 263525 h 276225"/>
                <a:gd name="connsiteX3" fmla="*/ 142875 w 358775"/>
                <a:gd name="connsiteY3" fmla="*/ 276225 h 276225"/>
                <a:gd name="connsiteX4" fmla="*/ 303213 w 358775"/>
                <a:gd name="connsiteY4" fmla="*/ 157956 h 276225"/>
                <a:gd name="connsiteX5" fmla="*/ 303213 w 358775"/>
                <a:gd name="connsiteY5" fmla="*/ 97631 h 276225"/>
                <a:gd name="connsiteX6" fmla="*/ 323850 w 358775"/>
                <a:gd name="connsiteY6" fmla="*/ 50800 h 276225"/>
                <a:gd name="connsiteX7" fmla="*/ 358775 w 358775"/>
                <a:gd name="connsiteY7" fmla="*/ 0 h 276225"/>
                <a:gd name="connsiteX8" fmla="*/ 161925 w 358775"/>
                <a:gd name="connsiteY8" fmla="*/ 114300 h 276225"/>
                <a:gd name="connsiteX9" fmla="*/ 47625 w 358775"/>
                <a:gd name="connsiteY9" fmla="*/ 88900 h 276225"/>
                <a:gd name="connsiteX10" fmla="*/ 47625 w 358775"/>
                <a:gd name="connsiteY10" fmla="*/ 88900 h 276225"/>
                <a:gd name="connsiteX11" fmla="*/ 0 w 358775"/>
                <a:gd name="connsiteY11" fmla="*/ 28575 h 276225"/>
                <a:gd name="connsiteX0" fmla="*/ 0 w 358775"/>
                <a:gd name="connsiteY0" fmla="*/ 28575 h 276225"/>
                <a:gd name="connsiteX1" fmla="*/ 66675 w 358775"/>
                <a:gd name="connsiteY1" fmla="*/ 228600 h 276225"/>
                <a:gd name="connsiteX2" fmla="*/ 85725 w 358775"/>
                <a:gd name="connsiteY2" fmla="*/ 263525 h 276225"/>
                <a:gd name="connsiteX3" fmla="*/ 142875 w 358775"/>
                <a:gd name="connsiteY3" fmla="*/ 276225 h 276225"/>
                <a:gd name="connsiteX4" fmla="*/ 293688 w 358775"/>
                <a:gd name="connsiteY4" fmla="*/ 160338 h 276225"/>
                <a:gd name="connsiteX5" fmla="*/ 303213 w 358775"/>
                <a:gd name="connsiteY5" fmla="*/ 97631 h 276225"/>
                <a:gd name="connsiteX6" fmla="*/ 323850 w 358775"/>
                <a:gd name="connsiteY6" fmla="*/ 50800 h 276225"/>
                <a:gd name="connsiteX7" fmla="*/ 358775 w 358775"/>
                <a:gd name="connsiteY7" fmla="*/ 0 h 276225"/>
                <a:gd name="connsiteX8" fmla="*/ 161925 w 358775"/>
                <a:gd name="connsiteY8" fmla="*/ 114300 h 276225"/>
                <a:gd name="connsiteX9" fmla="*/ 47625 w 358775"/>
                <a:gd name="connsiteY9" fmla="*/ 88900 h 276225"/>
                <a:gd name="connsiteX10" fmla="*/ 47625 w 358775"/>
                <a:gd name="connsiteY10" fmla="*/ 88900 h 276225"/>
                <a:gd name="connsiteX11" fmla="*/ 0 w 358775"/>
                <a:gd name="connsiteY11" fmla="*/ 28575 h 276225"/>
                <a:gd name="connsiteX0" fmla="*/ 0 w 358775"/>
                <a:gd name="connsiteY0" fmla="*/ 28575 h 269081"/>
                <a:gd name="connsiteX1" fmla="*/ 66675 w 358775"/>
                <a:gd name="connsiteY1" fmla="*/ 228600 h 269081"/>
                <a:gd name="connsiteX2" fmla="*/ 85725 w 358775"/>
                <a:gd name="connsiteY2" fmla="*/ 263525 h 269081"/>
                <a:gd name="connsiteX3" fmla="*/ 133350 w 358775"/>
                <a:gd name="connsiteY3" fmla="*/ 269081 h 269081"/>
                <a:gd name="connsiteX4" fmla="*/ 293688 w 358775"/>
                <a:gd name="connsiteY4" fmla="*/ 160338 h 269081"/>
                <a:gd name="connsiteX5" fmla="*/ 303213 w 358775"/>
                <a:gd name="connsiteY5" fmla="*/ 97631 h 269081"/>
                <a:gd name="connsiteX6" fmla="*/ 323850 w 358775"/>
                <a:gd name="connsiteY6" fmla="*/ 50800 h 269081"/>
                <a:gd name="connsiteX7" fmla="*/ 358775 w 358775"/>
                <a:gd name="connsiteY7" fmla="*/ 0 h 269081"/>
                <a:gd name="connsiteX8" fmla="*/ 161925 w 358775"/>
                <a:gd name="connsiteY8" fmla="*/ 114300 h 269081"/>
                <a:gd name="connsiteX9" fmla="*/ 47625 w 358775"/>
                <a:gd name="connsiteY9" fmla="*/ 88900 h 269081"/>
                <a:gd name="connsiteX10" fmla="*/ 47625 w 358775"/>
                <a:gd name="connsiteY10" fmla="*/ 88900 h 269081"/>
                <a:gd name="connsiteX11" fmla="*/ 0 w 358775"/>
                <a:gd name="connsiteY11" fmla="*/ 28575 h 269081"/>
                <a:gd name="connsiteX0" fmla="*/ 0 w 358775"/>
                <a:gd name="connsiteY0" fmla="*/ 28575 h 269081"/>
                <a:gd name="connsiteX1" fmla="*/ 66675 w 358775"/>
                <a:gd name="connsiteY1" fmla="*/ 228600 h 269081"/>
                <a:gd name="connsiteX2" fmla="*/ 90487 w 358775"/>
                <a:gd name="connsiteY2" fmla="*/ 261144 h 269081"/>
                <a:gd name="connsiteX3" fmla="*/ 133350 w 358775"/>
                <a:gd name="connsiteY3" fmla="*/ 269081 h 269081"/>
                <a:gd name="connsiteX4" fmla="*/ 293688 w 358775"/>
                <a:gd name="connsiteY4" fmla="*/ 160338 h 269081"/>
                <a:gd name="connsiteX5" fmla="*/ 303213 w 358775"/>
                <a:gd name="connsiteY5" fmla="*/ 97631 h 269081"/>
                <a:gd name="connsiteX6" fmla="*/ 323850 w 358775"/>
                <a:gd name="connsiteY6" fmla="*/ 50800 h 269081"/>
                <a:gd name="connsiteX7" fmla="*/ 358775 w 358775"/>
                <a:gd name="connsiteY7" fmla="*/ 0 h 269081"/>
                <a:gd name="connsiteX8" fmla="*/ 161925 w 358775"/>
                <a:gd name="connsiteY8" fmla="*/ 114300 h 269081"/>
                <a:gd name="connsiteX9" fmla="*/ 47625 w 358775"/>
                <a:gd name="connsiteY9" fmla="*/ 88900 h 269081"/>
                <a:gd name="connsiteX10" fmla="*/ 47625 w 358775"/>
                <a:gd name="connsiteY10" fmla="*/ 88900 h 269081"/>
                <a:gd name="connsiteX11" fmla="*/ 0 w 358775"/>
                <a:gd name="connsiteY11" fmla="*/ 28575 h 269081"/>
                <a:gd name="connsiteX0" fmla="*/ 0 w 358775"/>
                <a:gd name="connsiteY0" fmla="*/ 28575 h 269081"/>
                <a:gd name="connsiteX1" fmla="*/ 66675 w 358775"/>
                <a:gd name="connsiteY1" fmla="*/ 228600 h 269081"/>
                <a:gd name="connsiteX2" fmla="*/ 90487 w 358775"/>
                <a:gd name="connsiteY2" fmla="*/ 261144 h 269081"/>
                <a:gd name="connsiteX3" fmla="*/ 133350 w 358775"/>
                <a:gd name="connsiteY3" fmla="*/ 269081 h 269081"/>
                <a:gd name="connsiteX4" fmla="*/ 293688 w 358775"/>
                <a:gd name="connsiteY4" fmla="*/ 160338 h 269081"/>
                <a:gd name="connsiteX5" fmla="*/ 303213 w 358775"/>
                <a:gd name="connsiteY5" fmla="*/ 97631 h 269081"/>
                <a:gd name="connsiteX6" fmla="*/ 323850 w 358775"/>
                <a:gd name="connsiteY6" fmla="*/ 50800 h 269081"/>
                <a:gd name="connsiteX7" fmla="*/ 358775 w 358775"/>
                <a:gd name="connsiteY7" fmla="*/ 0 h 269081"/>
                <a:gd name="connsiteX8" fmla="*/ 161925 w 358775"/>
                <a:gd name="connsiteY8" fmla="*/ 114300 h 269081"/>
                <a:gd name="connsiteX9" fmla="*/ 108744 w 358775"/>
                <a:gd name="connsiteY9" fmla="*/ 102394 h 269081"/>
                <a:gd name="connsiteX10" fmla="*/ 47625 w 358775"/>
                <a:gd name="connsiteY10" fmla="*/ 88900 h 269081"/>
                <a:gd name="connsiteX11" fmla="*/ 47625 w 358775"/>
                <a:gd name="connsiteY11" fmla="*/ 88900 h 269081"/>
                <a:gd name="connsiteX12" fmla="*/ 0 w 358775"/>
                <a:gd name="connsiteY12" fmla="*/ 28575 h 269081"/>
                <a:gd name="connsiteX0" fmla="*/ 0 w 358775"/>
                <a:gd name="connsiteY0" fmla="*/ 28575 h 269081"/>
                <a:gd name="connsiteX1" fmla="*/ 66675 w 358775"/>
                <a:gd name="connsiteY1" fmla="*/ 228600 h 269081"/>
                <a:gd name="connsiteX2" fmla="*/ 90487 w 358775"/>
                <a:gd name="connsiteY2" fmla="*/ 261144 h 269081"/>
                <a:gd name="connsiteX3" fmla="*/ 133350 w 358775"/>
                <a:gd name="connsiteY3" fmla="*/ 269081 h 269081"/>
                <a:gd name="connsiteX4" fmla="*/ 293688 w 358775"/>
                <a:gd name="connsiteY4" fmla="*/ 160338 h 269081"/>
                <a:gd name="connsiteX5" fmla="*/ 303213 w 358775"/>
                <a:gd name="connsiteY5" fmla="*/ 97631 h 269081"/>
                <a:gd name="connsiteX6" fmla="*/ 323850 w 358775"/>
                <a:gd name="connsiteY6" fmla="*/ 50800 h 269081"/>
                <a:gd name="connsiteX7" fmla="*/ 358775 w 358775"/>
                <a:gd name="connsiteY7" fmla="*/ 0 h 269081"/>
                <a:gd name="connsiteX8" fmla="*/ 161925 w 358775"/>
                <a:gd name="connsiteY8" fmla="*/ 114300 h 269081"/>
                <a:gd name="connsiteX9" fmla="*/ 103981 w 358775"/>
                <a:gd name="connsiteY9" fmla="*/ 173832 h 269081"/>
                <a:gd name="connsiteX10" fmla="*/ 47625 w 358775"/>
                <a:gd name="connsiteY10" fmla="*/ 88900 h 269081"/>
                <a:gd name="connsiteX11" fmla="*/ 47625 w 358775"/>
                <a:gd name="connsiteY11" fmla="*/ 88900 h 269081"/>
                <a:gd name="connsiteX12" fmla="*/ 0 w 358775"/>
                <a:gd name="connsiteY12" fmla="*/ 28575 h 269081"/>
                <a:gd name="connsiteX0" fmla="*/ 0 w 358775"/>
                <a:gd name="connsiteY0" fmla="*/ 28575 h 269081"/>
                <a:gd name="connsiteX1" fmla="*/ 66675 w 358775"/>
                <a:gd name="connsiteY1" fmla="*/ 228600 h 269081"/>
                <a:gd name="connsiteX2" fmla="*/ 90487 w 358775"/>
                <a:gd name="connsiteY2" fmla="*/ 261144 h 269081"/>
                <a:gd name="connsiteX3" fmla="*/ 133350 w 358775"/>
                <a:gd name="connsiteY3" fmla="*/ 269081 h 269081"/>
                <a:gd name="connsiteX4" fmla="*/ 293688 w 358775"/>
                <a:gd name="connsiteY4" fmla="*/ 160338 h 269081"/>
                <a:gd name="connsiteX5" fmla="*/ 303213 w 358775"/>
                <a:gd name="connsiteY5" fmla="*/ 97631 h 269081"/>
                <a:gd name="connsiteX6" fmla="*/ 323850 w 358775"/>
                <a:gd name="connsiteY6" fmla="*/ 50800 h 269081"/>
                <a:gd name="connsiteX7" fmla="*/ 358775 w 358775"/>
                <a:gd name="connsiteY7" fmla="*/ 0 h 269081"/>
                <a:gd name="connsiteX8" fmla="*/ 161925 w 358775"/>
                <a:gd name="connsiteY8" fmla="*/ 114300 h 269081"/>
                <a:gd name="connsiteX9" fmla="*/ 106362 w 358775"/>
                <a:gd name="connsiteY9" fmla="*/ 114301 h 269081"/>
                <a:gd name="connsiteX10" fmla="*/ 47625 w 358775"/>
                <a:gd name="connsiteY10" fmla="*/ 88900 h 269081"/>
                <a:gd name="connsiteX11" fmla="*/ 47625 w 358775"/>
                <a:gd name="connsiteY11" fmla="*/ 88900 h 269081"/>
                <a:gd name="connsiteX12" fmla="*/ 0 w 358775"/>
                <a:gd name="connsiteY12" fmla="*/ 28575 h 26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775" h="269081">
                  <a:moveTo>
                    <a:pt x="0" y="28575"/>
                  </a:moveTo>
                  <a:lnTo>
                    <a:pt x="66675" y="228600"/>
                  </a:lnTo>
                  <a:lnTo>
                    <a:pt x="90487" y="261144"/>
                  </a:lnTo>
                  <a:lnTo>
                    <a:pt x="133350" y="269081"/>
                  </a:lnTo>
                  <a:lnTo>
                    <a:pt x="293688" y="160338"/>
                  </a:lnTo>
                  <a:lnTo>
                    <a:pt x="303213" y="97631"/>
                  </a:lnTo>
                  <a:lnTo>
                    <a:pt x="323850" y="50800"/>
                  </a:lnTo>
                  <a:lnTo>
                    <a:pt x="358775" y="0"/>
                  </a:lnTo>
                  <a:lnTo>
                    <a:pt x="161925" y="114300"/>
                  </a:lnTo>
                  <a:lnTo>
                    <a:pt x="106362" y="114301"/>
                  </a:lnTo>
                  <a:lnTo>
                    <a:pt x="47625" y="88900"/>
                  </a:lnTo>
                  <a:lnTo>
                    <a:pt x="47625" y="88900"/>
                  </a:lnTo>
                  <a:lnTo>
                    <a:pt x="0" y="28575"/>
                  </a:lnTo>
                  <a:close/>
                </a:path>
              </a:pathLst>
            </a:cu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1914526" y="5481638"/>
              <a:ext cx="735806" cy="481012"/>
            </a:xfrm>
            <a:custGeom>
              <a:avLst/>
              <a:gdLst>
                <a:gd name="connsiteX0" fmla="*/ 750093 w 750093"/>
                <a:gd name="connsiteY0" fmla="*/ 119062 h 481012"/>
                <a:gd name="connsiteX1" fmla="*/ 721518 w 750093"/>
                <a:gd name="connsiteY1" fmla="*/ 26193 h 481012"/>
                <a:gd name="connsiteX2" fmla="*/ 671512 w 750093"/>
                <a:gd name="connsiteY2" fmla="*/ 0 h 481012"/>
                <a:gd name="connsiteX3" fmla="*/ 628650 w 750093"/>
                <a:gd name="connsiteY3" fmla="*/ 11906 h 481012"/>
                <a:gd name="connsiteX4" fmla="*/ 0 w 750093"/>
                <a:gd name="connsiteY4" fmla="*/ 459581 h 481012"/>
                <a:gd name="connsiteX5" fmla="*/ 2381 w 750093"/>
                <a:gd name="connsiteY5" fmla="*/ 481012 h 481012"/>
                <a:gd name="connsiteX6" fmla="*/ 38100 w 750093"/>
                <a:gd name="connsiteY6" fmla="*/ 481012 h 481012"/>
                <a:gd name="connsiteX7" fmla="*/ 250031 w 750093"/>
                <a:gd name="connsiteY7" fmla="*/ 459581 h 481012"/>
                <a:gd name="connsiteX8" fmla="*/ 226218 w 750093"/>
                <a:gd name="connsiteY8" fmla="*/ 447675 h 481012"/>
                <a:gd name="connsiteX9" fmla="*/ 221456 w 750093"/>
                <a:gd name="connsiteY9" fmla="*/ 431006 h 481012"/>
                <a:gd name="connsiteX10" fmla="*/ 226218 w 750093"/>
                <a:gd name="connsiteY10" fmla="*/ 414337 h 481012"/>
                <a:gd name="connsiteX11" fmla="*/ 659606 w 750093"/>
                <a:gd name="connsiteY11" fmla="*/ 150018 h 481012"/>
                <a:gd name="connsiteX12" fmla="*/ 688181 w 750093"/>
                <a:gd name="connsiteY12" fmla="*/ 138112 h 481012"/>
                <a:gd name="connsiteX13" fmla="*/ 750093 w 750093"/>
                <a:gd name="connsiteY13" fmla="*/ 119062 h 481012"/>
                <a:gd name="connsiteX0" fmla="*/ 747712 w 747712"/>
                <a:gd name="connsiteY0" fmla="*/ 119062 h 481012"/>
                <a:gd name="connsiteX1" fmla="*/ 719137 w 747712"/>
                <a:gd name="connsiteY1" fmla="*/ 26193 h 481012"/>
                <a:gd name="connsiteX2" fmla="*/ 669131 w 747712"/>
                <a:gd name="connsiteY2" fmla="*/ 0 h 481012"/>
                <a:gd name="connsiteX3" fmla="*/ 626269 w 747712"/>
                <a:gd name="connsiteY3" fmla="*/ 11906 h 481012"/>
                <a:gd name="connsiteX4" fmla="*/ 19050 w 747712"/>
                <a:gd name="connsiteY4" fmla="*/ 442912 h 481012"/>
                <a:gd name="connsiteX5" fmla="*/ 0 w 747712"/>
                <a:gd name="connsiteY5" fmla="*/ 481012 h 481012"/>
                <a:gd name="connsiteX6" fmla="*/ 35719 w 747712"/>
                <a:gd name="connsiteY6" fmla="*/ 481012 h 481012"/>
                <a:gd name="connsiteX7" fmla="*/ 247650 w 747712"/>
                <a:gd name="connsiteY7" fmla="*/ 459581 h 481012"/>
                <a:gd name="connsiteX8" fmla="*/ 223837 w 747712"/>
                <a:gd name="connsiteY8" fmla="*/ 447675 h 481012"/>
                <a:gd name="connsiteX9" fmla="*/ 219075 w 747712"/>
                <a:gd name="connsiteY9" fmla="*/ 431006 h 481012"/>
                <a:gd name="connsiteX10" fmla="*/ 223837 w 747712"/>
                <a:gd name="connsiteY10" fmla="*/ 414337 h 481012"/>
                <a:gd name="connsiteX11" fmla="*/ 657225 w 747712"/>
                <a:gd name="connsiteY11" fmla="*/ 150018 h 481012"/>
                <a:gd name="connsiteX12" fmla="*/ 685800 w 747712"/>
                <a:gd name="connsiteY12" fmla="*/ 138112 h 481012"/>
                <a:gd name="connsiteX13" fmla="*/ 747712 w 747712"/>
                <a:gd name="connsiteY13" fmla="*/ 119062 h 481012"/>
                <a:gd name="connsiteX0" fmla="*/ 735806 w 735806"/>
                <a:gd name="connsiteY0" fmla="*/ 119062 h 481012"/>
                <a:gd name="connsiteX1" fmla="*/ 707231 w 735806"/>
                <a:gd name="connsiteY1" fmla="*/ 26193 h 481012"/>
                <a:gd name="connsiteX2" fmla="*/ 657225 w 735806"/>
                <a:gd name="connsiteY2" fmla="*/ 0 h 481012"/>
                <a:gd name="connsiteX3" fmla="*/ 614363 w 735806"/>
                <a:gd name="connsiteY3" fmla="*/ 11906 h 481012"/>
                <a:gd name="connsiteX4" fmla="*/ 7144 w 735806"/>
                <a:gd name="connsiteY4" fmla="*/ 442912 h 481012"/>
                <a:gd name="connsiteX5" fmla="*/ 0 w 735806"/>
                <a:gd name="connsiteY5" fmla="*/ 471487 h 481012"/>
                <a:gd name="connsiteX6" fmla="*/ 23813 w 735806"/>
                <a:gd name="connsiteY6" fmla="*/ 481012 h 481012"/>
                <a:gd name="connsiteX7" fmla="*/ 235744 w 735806"/>
                <a:gd name="connsiteY7" fmla="*/ 459581 h 481012"/>
                <a:gd name="connsiteX8" fmla="*/ 211931 w 735806"/>
                <a:gd name="connsiteY8" fmla="*/ 447675 h 481012"/>
                <a:gd name="connsiteX9" fmla="*/ 207169 w 735806"/>
                <a:gd name="connsiteY9" fmla="*/ 431006 h 481012"/>
                <a:gd name="connsiteX10" fmla="*/ 211931 w 735806"/>
                <a:gd name="connsiteY10" fmla="*/ 414337 h 481012"/>
                <a:gd name="connsiteX11" fmla="*/ 645319 w 735806"/>
                <a:gd name="connsiteY11" fmla="*/ 150018 h 481012"/>
                <a:gd name="connsiteX12" fmla="*/ 673894 w 735806"/>
                <a:gd name="connsiteY12" fmla="*/ 138112 h 481012"/>
                <a:gd name="connsiteX13" fmla="*/ 735806 w 735806"/>
                <a:gd name="connsiteY13" fmla="*/ 119062 h 48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806" h="481012">
                  <a:moveTo>
                    <a:pt x="735806" y="119062"/>
                  </a:moveTo>
                  <a:lnTo>
                    <a:pt x="707231" y="26193"/>
                  </a:lnTo>
                  <a:lnTo>
                    <a:pt x="657225" y="0"/>
                  </a:lnTo>
                  <a:lnTo>
                    <a:pt x="614363" y="11906"/>
                  </a:lnTo>
                  <a:lnTo>
                    <a:pt x="7144" y="442912"/>
                  </a:lnTo>
                  <a:lnTo>
                    <a:pt x="0" y="471487"/>
                  </a:lnTo>
                  <a:lnTo>
                    <a:pt x="23813" y="481012"/>
                  </a:lnTo>
                  <a:lnTo>
                    <a:pt x="235744" y="459581"/>
                  </a:lnTo>
                  <a:lnTo>
                    <a:pt x="211931" y="447675"/>
                  </a:lnTo>
                  <a:lnTo>
                    <a:pt x="207169" y="431006"/>
                  </a:lnTo>
                  <a:lnTo>
                    <a:pt x="211931" y="414337"/>
                  </a:lnTo>
                  <a:lnTo>
                    <a:pt x="645319" y="150018"/>
                  </a:lnTo>
                  <a:lnTo>
                    <a:pt x="673894" y="138112"/>
                  </a:lnTo>
                  <a:lnTo>
                    <a:pt x="735806" y="119062"/>
                  </a:lnTo>
                  <a:close/>
                </a:path>
              </a:pathLst>
            </a:cu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692971" y="3267470"/>
            <a:ext cx="882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C000"/>
                </a:solidFill>
              </a:rPr>
              <a:t>Curb Extensions</a:t>
            </a:r>
          </a:p>
        </p:txBody>
      </p:sp>
      <p:sp>
        <p:nvSpPr>
          <p:cNvPr id="3" name="Freeform 2"/>
          <p:cNvSpPr/>
          <p:nvPr/>
        </p:nvSpPr>
        <p:spPr>
          <a:xfrm>
            <a:off x="577978" y="3752578"/>
            <a:ext cx="2543804" cy="1933155"/>
          </a:xfrm>
          <a:custGeom>
            <a:avLst/>
            <a:gdLst>
              <a:gd name="connsiteX0" fmla="*/ 23813 w 1795463"/>
              <a:gd name="connsiteY0" fmla="*/ 1357312 h 1357312"/>
              <a:gd name="connsiteX1" fmla="*/ 1195388 w 1795463"/>
              <a:gd name="connsiteY1" fmla="*/ 609600 h 1357312"/>
              <a:gd name="connsiteX2" fmla="*/ 1795463 w 1795463"/>
              <a:gd name="connsiteY2" fmla="*/ 573881 h 1357312"/>
              <a:gd name="connsiteX3" fmla="*/ 1759744 w 1795463"/>
              <a:gd name="connsiteY3" fmla="*/ 321469 h 1357312"/>
              <a:gd name="connsiteX4" fmla="*/ 1612106 w 1795463"/>
              <a:gd name="connsiteY4" fmla="*/ 0 h 1357312"/>
              <a:gd name="connsiteX5" fmla="*/ 0 w 1795463"/>
              <a:gd name="connsiteY5" fmla="*/ 1128712 h 1357312"/>
              <a:gd name="connsiteX6" fmla="*/ 0 w 1795463"/>
              <a:gd name="connsiteY6" fmla="*/ 1128712 h 1357312"/>
              <a:gd name="connsiteX7" fmla="*/ 0 w 1795463"/>
              <a:gd name="connsiteY7" fmla="*/ 1128712 h 1357312"/>
              <a:gd name="connsiteX0" fmla="*/ 57150 w 1795463"/>
              <a:gd name="connsiteY0" fmla="*/ 1364456 h 1364456"/>
              <a:gd name="connsiteX1" fmla="*/ 1195388 w 1795463"/>
              <a:gd name="connsiteY1" fmla="*/ 609600 h 1364456"/>
              <a:gd name="connsiteX2" fmla="*/ 1795463 w 1795463"/>
              <a:gd name="connsiteY2" fmla="*/ 573881 h 1364456"/>
              <a:gd name="connsiteX3" fmla="*/ 1759744 w 1795463"/>
              <a:gd name="connsiteY3" fmla="*/ 321469 h 1364456"/>
              <a:gd name="connsiteX4" fmla="*/ 1612106 w 1795463"/>
              <a:gd name="connsiteY4" fmla="*/ 0 h 1364456"/>
              <a:gd name="connsiteX5" fmla="*/ 0 w 1795463"/>
              <a:gd name="connsiteY5" fmla="*/ 1128712 h 1364456"/>
              <a:gd name="connsiteX6" fmla="*/ 0 w 1795463"/>
              <a:gd name="connsiteY6" fmla="*/ 1128712 h 1364456"/>
              <a:gd name="connsiteX7" fmla="*/ 0 w 1795463"/>
              <a:gd name="connsiteY7" fmla="*/ 1128712 h 136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5463" h="1364456">
                <a:moveTo>
                  <a:pt x="57150" y="1364456"/>
                </a:moveTo>
                <a:lnTo>
                  <a:pt x="1195388" y="609600"/>
                </a:lnTo>
                <a:lnTo>
                  <a:pt x="1795463" y="573881"/>
                </a:lnTo>
                <a:lnTo>
                  <a:pt x="1759744" y="321469"/>
                </a:lnTo>
                <a:lnTo>
                  <a:pt x="1612106" y="0"/>
                </a:lnTo>
                <a:lnTo>
                  <a:pt x="0" y="1128712"/>
                </a:lnTo>
                <a:lnTo>
                  <a:pt x="0" y="1128712"/>
                </a:lnTo>
                <a:lnTo>
                  <a:pt x="0" y="1128712"/>
                </a:lnTo>
              </a:path>
            </a:pathLst>
          </a:custGeom>
          <a:noFill/>
          <a:ln w="19050">
            <a:solidFill>
              <a:schemeClr val="bg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62906" y="4631229"/>
            <a:ext cx="165911" cy="82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461501" y="5115685"/>
            <a:ext cx="1057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Bx5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1624674" y="3719852"/>
            <a:ext cx="1093301" cy="553998"/>
            <a:chOff x="2812757" y="1469763"/>
            <a:chExt cx="1093301" cy="553998"/>
          </a:xfrm>
        </p:grpSpPr>
        <p:sp>
          <p:nvSpPr>
            <p:cNvPr id="73" name="TextBox 72"/>
            <p:cNvSpPr txBox="1"/>
            <p:nvPr/>
          </p:nvSpPr>
          <p:spPr>
            <a:xfrm>
              <a:off x="2812757" y="1469763"/>
              <a:ext cx="10895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75 Feet Long Pedestrian Crossing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3763151" y="1663363"/>
              <a:ext cx="82169" cy="6000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22713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"/>
          <a:stretch/>
        </p:blipFill>
        <p:spPr>
          <a:xfrm>
            <a:off x="3505199" y="3651046"/>
            <a:ext cx="2432591" cy="27432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Ave Corridor – Longfellow Ave / 167 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/>
          <a:stretch/>
        </p:blipFill>
        <p:spPr>
          <a:xfrm>
            <a:off x="0" y="3647664"/>
            <a:ext cx="3355848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847"/>
            <a:ext cx="5943600" cy="2743200"/>
          </a:xfrm>
          <a:prstGeom prst="rect">
            <a:avLst/>
          </a:prstGeom>
        </p:spPr>
      </p:pic>
      <p:sp>
        <p:nvSpPr>
          <p:cNvPr id="11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26 crashes between 2012 and 2016</a:t>
            </a:r>
          </a:p>
          <a:p>
            <a:pPr lvl="1"/>
            <a:r>
              <a:rPr lang="en-US" dirty="0"/>
              <a:t>31% were pedestrian crashes </a:t>
            </a:r>
          </a:p>
          <a:p>
            <a:pPr lvl="1"/>
            <a:r>
              <a:rPr lang="en-US" dirty="0"/>
              <a:t>54% of all crashes were motor vehicle crashes, within which 43% were rear end collisions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78-86 feet long pedestrian crossing</a:t>
            </a:r>
          </a:p>
          <a:p>
            <a:pPr lvl="1"/>
            <a:r>
              <a:rPr lang="en-US" dirty="0"/>
              <a:t>Pedestrian signal blocked by streetlight pole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Ban the right turn from 167 St to Westchester Ave (max 4 vehicles/hour in 2017)</a:t>
            </a:r>
          </a:p>
          <a:p>
            <a:pPr lvl="1"/>
            <a:r>
              <a:rPr lang="en-US" dirty="0"/>
              <a:t>Curb extensions to shorten the long pedestrian crossings</a:t>
            </a:r>
          </a:p>
          <a:p>
            <a:pPr lvl="1"/>
            <a:r>
              <a:rPr lang="en-US" dirty="0"/>
              <a:t>Adjust the position of pedestrian signal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97061" y="6137611"/>
            <a:ext cx="2648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167 St @ Westchester Ave (Facing East)</a:t>
            </a:r>
          </a:p>
        </p:txBody>
      </p:sp>
      <p:sp>
        <p:nvSpPr>
          <p:cNvPr id="13" name="TextBox 12"/>
          <p:cNvSpPr txBox="1"/>
          <p:nvPr/>
        </p:nvSpPr>
        <p:spPr>
          <a:xfrm rot="5209187">
            <a:off x="2524450" y="2924453"/>
            <a:ext cx="1171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Longfellow Ave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76200" y="1914226"/>
            <a:ext cx="580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167 St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44273" y="1130240"/>
            <a:ext cx="10730" cy="18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7702" y="5252879"/>
            <a:ext cx="1273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Pedestrian Signal Blocked by Streetlight Pole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682015" y="5096908"/>
            <a:ext cx="159960" cy="15597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48532" y="1611485"/>
            <a:ext cx="1016710" cy="553998"/>
            <a:chOff x="3807278" y="1269884"/>
            <a:chExt cx="1016710" cy="553998"/>
          </a:xfrm>
        </p:grpSpPr>
        <p:sp>
          <p:nvSpPr>
            <p:cNvPr id="19" name="TextBox 18"/>
            <p:cNvSpPr txBox="1"/>
            <p:nvPr/>
          </p:nvSpPr>
          <p:spPr>
            <a:xfrm>
              <a:off x="3807278" y="1269884"/>
              <a:ext cx="10167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85 Feet Long Pedestrian Crossing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3893191" y="1678570"/>
              <a:ext cx="65132" cy="4547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149993" y="5373207"/>
            <a:ext cx="3005845" cy="21534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21349116">
            <a:off x="583281" y="5471250"/>
            <a:ext cx="2341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86 Feet Long Pedestrian Crossing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1652915" y="5150487"/>
            <a:ext cx="861685" cy="6076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215720">
            <a:off x="1343360" y="4794139"/>
            <a:ext cx="1450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85 Feet Long Pedestrian Crossing</a:t>
            </a: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79063" y="5211248"/>
            <a:ext cx="1063937" cy="31456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115411" y="4830985"/>
            <a:ext cx="1086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78 Feet Long Pedestrian Crossing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6136828"/>
            <a:ext cx="26754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Westchester Ave @ 167 St (Facing East)</a:t>
            </a:r>
          </a:p>
        </p:txBody>
      </p:sp>
      <p:sp>
        <p:nvSpPr>
          <p:cNvPr id="47" name="TextBox 46"/>
          <p:cNvSpPr txBox="1"/>
          <p:nvPr/>
        </p:nvSpPr>
        <p:spPr>
          <a:xfrm rot="19487062">
            <a:off x="3810370" y="1006597"/>
            <a:ext cx="16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Westchester Ave</a:t>
            </a:r>
          </a:p>
        </p:txBody>
      </p:sp>
      <p:sp>
        <p:nvSpPr>
          <p:cNvPr id="51" name="TextBox 50"/>
          <p:cNvSpPr txBox="1"/>
          <p:nvPr/>
        </p:nvSpPr>
        <p:spPr>
          <a:xfrm rot="5209187">
            <a:off x="152851" y="1090685"/>
            <a:ext cx="1171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Bryant Ave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68282" y="2722587"/>
            <a:ext cx="4839" cy="1913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68406" y="1489044"/>
            <a:ext cx="1078924" cy="661466"/>
            <a:chOff x="2979454" y="1114508"/>
            <a:chExt cx="1078924" cy="661466"/>
          </a:xfrm>
        </p:grpSpPr>
        <p:sp>
          <p:nvSpPr>
            <p:cNvPr id="53" name="TextBox 52"/>
            <p:cNvSpPr txBox="1"/>
            <p:nvPr/>
          </p:nvSpPr>
          <p:spPr>
            <a:xfrm>
              <a:off x="2979454" y="1114508"/>
              <a:ext cx="10789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78 Feet Long Pedestrian Crossing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02686" y="1127101"/>
            <a:ext cx="909964" cy="716544"/>
            <a:chOff x="3410776" y="1059430"/>
            <a:chExt cx="909964" cy="716544"/>
          </a:xfrm>
        </p:grpSpPr>
        <p:sp>
          <p:nvSpPr>
            <p:cNvPr id="57" name="TextBox 56"/>
            <p:cNvSpPr txBox="1"/>
            <p:nvPr/>
          </p:nvSpPr>
          <p:spPr>
            <a:xfrm>
              <a:off x="3410776" y="1059430"/>
              <a:ext cx="9099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Blocked Pedestrian Signal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3865788" y="1610523"/>
              <a:ext cx="0" cy="10028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80170" y="2135730"/>
            <a:ext cx="728618" cy="1371059"/>
          </a:xfrm>
          <a:custGeom>
            <a:avLst/>
            <a:gdLst>
              <a:gd name="connsiteX0" fmla="*/ 0 w 791166"/>
              <a:gd name="connsiteY0" fmla="*/ 23303 h 1348987"/>
              <a:gd name="connsiteX1" fmla="*/ 584200 w 791166"/>
              <a:gd name="connsiteY1" fmla="*/ 29653 h 1348987"/>
              <a:gd name="connsiteX2" fmla="*/ 755650 w 791166"/>
              <a:gd name="connsiteY2" fmla="*/ 315403 h 1348987"/>
              <a:gd name="connsiteX3" fmla="*/ 781050 w 791166"/>
              <a:gd name="connsiteY3" fmla="*/ 1223453 h 1348987"/>
              <a:gd name="connsiteX4" fmla="*/ 628650 w 791166"/>
              <a:gd name="connsiteY4" fmla="*/ 1318703 h 1348987"/>
              <a:gd name="connsiteX0" fmla="*/ 0 w 792929"/>
              <a:gd name="connsiteY0" fmla="*/ 23303 h 1357187"/>
              <a:gd name="connsiteX1" fmla="*/ 584200 w 792929"/>
              <a:gd name="connsiteY1" fmla="*/ 29653 h 1357187"/>
              <a:gd name="connsiteX2" fmla="*/ 755650 w 792929"/>
              <a:gd name="connsiteY2" fmla="*/ 315403 h 1357187"/>
              <a:gd name="connsiteX3" fmla="*/ 781050 w 792929"/>
              <a:gd name="connsiteY3" fmla="*/ 1223453 h 1357187"/>
              <a:gd name="connsiteX4" fmla="*/ 604838 w 792929"/>
              <a:gd name="connsiteY4" fmla="*/ 1330609 h 1357187"/>
              <a:gd name="connsiteX0" fmla="*/ 0 w 792929"/>
              <a:gd name="connsiteY0" fmla="*/ 23303 h 1330609"/>
              <a:gd name="connsiteX1" fmla="*/ 584200 w 792929"/>
              <a:gd name="connsiteY1" fmla="*/ 29653 h 1330609"/>
              <a:gd name="connsiteX2" fmla="*/ 755650 w 792929"/>
              <a:gd name="connsiteY2" fmla="*/ 315403 h 1330609"/>
              <a:gd name="connsiteX3" fmla="*/ 781050 w 792929"/>
              <a:gd name="connsiteY3" fmla="*/ 1223453 h 1330609"/>
              <a:gd name="connsiteX4" fmla="*/ 604838 w 792929"/>
              <a:gd name="connsiteY4" fmla="*/ 1330609 h 1330609"/>
              <a:gd name="connsiteX0" fmla="*/ 0 w 802670"/>
              <a:gd name="connsiteY0" fmla="*/ 23303 h 1330609"/>
              <a:gd name="connsiteX1" fmla="*/ 584200 w 802670"/>
              <a:gd name="connsiteY1" fmla="*/ 29653 h 1330609"/>
              <a:gd name="connsiteX2" fmla="*/ 755650 w 802670"/>
              <a:gd name="connsiteY2" fmla="*/ 315403 h 1330609"/>
              <a:gd name="connsiteX3" fmla="*/ 792956 w 802670"/>
              <a:gd name="connsiteY3" fmla="*/ 1068672 h 1330609"/>
              <a:gd name="connsiteX4" fmla="*/ 604838 w 802670"/>
              <a:gd name="connsiteY4" fmla="*/ 1330609 h 1330609"/>
              <a:gd name="connsiteX0" fmla="*/ 0 w 793669"/>
              <a:gd name="connsiteY0" fmla="*/ 23303 h 1330609"/>
              <a:gd name="connsiteX1" fmla="*/ 584200 w 793669"/>
              <a:gd name="connsiteY1" fmla="*/ 29653 h 1330609"/>
              <a:gd name="connsiteX2" fmla="*/ 755650 w 793669"/>
              <a:gd name="connsiteY2" fmla="*/ 315403 h 1330609"/>
              <a:gd name="connsiteX3" fmla="*/ 792956 w 793669"/>
              <a:gd name="connsiteY3" fmla="*/ 1068672 h 1330609"/>
              <a:gd name="connsiteX4" fmla="*/ 604838 w 793669"/>
              <a:gd name="connsiteY4" fmla="*/ 1330609 h 1330609"/>
              <a:gd name="connsiteX0" fmla="*/ 0 w 768911"/>
              <a:gd name="connsiteY0" fmla="*/ 23303 h 1330609"/>
              <a:gd name="connsiteX1" fmla="*/ 584200 w 768911"/>
              <a:gd name="connsiteY1" fmla="*/ 29653 h 1330609"/>
              <a:gd name="connsiteX2" fmla="*/ 755650 w 768911"/>
              <a:gd name="connsiteY2" fmla="*/ 315403 h 1330609"/>
              <a:gd name="connsiteX3" fmla="*/ 764381 w 768911"/>
              <a:gd name="connsiteY3" fmla="*/ 1068672 h 1330609"/>
              <a:gd name="connsiteX4" fmla="*/ 604838 w 768911"/>
              <a:gd name="connsiteY4" fmla="*/ 1330609 h 1330609"/>
              <a:gd name="connsiteX0" fmla="*/ 0 w 771382"/>
              <a:gd name="connsiteY0" fmla="*/ 22335 h 1329641"/>
              <a:gd name="connsiteX1" fmla="*/ 584200 w 771382"/>
              <a:gd name="connsiteY1" fmla="*/ 28685 h 1329641"/>
              <a:gd name="connsiteX2" fmla="*/ 727075 w 771382"/>
              <a:gd name="connsiteY2" fmla="*/ 300148 h 1329641"/>
              <a:gd name="connsiteX3" fmla="*/ 764381 w 771382"/>
              <a:gd name="connsiteY3" fmla="*/ 1067704 h 1329641"/>
              <a:gd name="connsiteX4" fmla="*/ 604838 w 771382"/>
              <a:gd name="connsiteY4" fmla="*/ 1329641 h 1329641"/>
              <a:gd name="connsiteX0" fmla="*/ 0 w 735663"/>
              <a:gd name="connsiteY0" fmla="*/ 9254 h 1357041"/>
              <a:gd name="connsiteX1" fmla="*/ 548481 w 735663"/>
              <a:gd name="connsiteY1" fmla="*/ 56085 h 1357041"/>
              <a:gd name="connsiteX2" fmla="*/ 691356 w 735663"/>
              <a:gd name="connsiteY2" fmla="*/ 327548 h 1357041"/>
              <a:gd name="connsiteX3" fmla="*/ 728662 w 735663"/>
              <a:gd name="connsiteY3" fmla="*/ 1095104 h 1357041"/>
              <a:gd name="connsiteX4" fmla="*/ 569119 w 735663"/>
              <a:gd name="connsiteY4" fmla="*/ 1357041 h 1357041"/>
              <a:gd name="connsiteX0" fmla="*/ 0 w 735663"/>
              <a:gd name="connsiteY0" fmla="*/ 2042 h 1349829"/>
              <a:gd name="connsiteX1" fmla="*/ 548481 w 735663"/>
              <a:gd name="connsiteY1" fmla="*/ 48873 h 1349829"/>
              <a:gd name="connsiteX2" fmla="*/ 691356 w 735663"/>
              <a:gd name="connsiteY2" fmla="*/ 320336 h 1349829"/>
              <a:gd name="connsiteX3" fmla="*/ 728662 w 735663"/>
              <a:gd name="connsiteY3" fmla="*/ 1087892 h 1349829"/>
              <a:gd name="connsiteX4" fmla="*/ 569119 w 735663"/>
              <a:gd name="connsiteY4" fmla="*/ 1349829 h 1349829"/>
              <a:gd name="connsiteX0" fmla="*/ 0 w 735173"/>
              <a:gd name="connsiteY0" fmla="*/ 1457 h 1349244"/>
              <a:gd name="connsiteX1" fmla="*/ 572294 w 735173"/>
              <a:gd name="connsiteY1" fmla="*/ 53051 h 1349244"/>
              <a:gd name="connsiteX2" fmla="*/ 691356 w 735173"/>
              <a:gd name="connsiteY2" fmla="*/ 319751 h 1349244"/>
              <a:gd name="connsiteX3" fmla="*/ 728662 w 735173"/>
              <a:gd name="connsiteY3" fmla="*/ 1087307 h 1349244"/>
              <a:gd name="connsiteX4" fmla="*/ 569119 w 735173"/>
              <a:gd name="connsiteY4" fmla="*/ 1349244 h 1349244"/>
              <a:gd name="connsiteX0" fmla="*/ 0 w 735173"/>
              <a:gd name="connsiteY0" fmla="*/ 5931 h 1353718"/>
              <a:gd name="connsiteX1" fmla="*/ 572294 w 735173"/>
              <a:gd name="connsiteY1" fmla="*/ 57525 h 1353718"/>
              <a:gd name="connsiteX2" fmla="*/ 691356 w 735173"/>
              <a:gd name="connsiteY2" fmla="*/ 324225 h 1353718"/>
              <a:gd name="connsiteX3" fmla="*/ 728662 w 735173"/>
              <a:gd name="connsiteY3" fmla="*/ 1091781 h 1353718"/>
              <a:gd name="connsiteX4" fmla="*/ 569119 w 735173"/>
              <a:gd name="connsiteY4" fmla="*/ 1353718 h 1353718"/>
              <a:gd name="connsiteX0" fmla="*/ 0 w 735173"/>
              <a:gd name="connsiteY0" fmla="*/ 1693 h 1349480"/>
              <a:gd name="connsiteX1" fmla="*/ 572294 w 735173"/>
              <a:gd name="connsiteY1" fmla="*/ 53287 h 1349480"/>
              <a:gd name="connsiteX2" fmla="*/ 691356 w 735173"/>
              <a:gd name="connsiteY2" fmla="*/ 334275 h 1349480"/>
              <a:gd name="connsiteX3" fmla="*/ 728662 w 735173"/>
              <a:gd name="connsiteY3" fmla="*/ 1087543 h 1349480"/>
              <a:gd name="connsiteX4" fmla="*/ 569119 w 735173"/>
              <a:gd name="connsiteY4" fmla="*/ 1349480 h 1349480"/>
              <a:gd name="connsiteX0" fmla="*/ 0 w 734862"/>
              <a:gd name="connsiteY0" fmla="*/ 523 h 1348310"/>
              <a:gd name="connsiteX1" fmla="*/ 588963 w 734862"/>
              <a:gd name="connsiteY1" fmla="*/ 75929 h 1348310"/>
              <a:gd name="connsiteX2" fmla="*/ 691356 w 734862"/>
              <a:gd name="connsiteY2" fmla="*/ 333105 h 1348310"/>
              <a:gd name="connsiteX3" fmla="*/ 728662 w 734862"/>
              <a:gd name="connsiteY3" fmla="*/ 1086373 h 1348310"/>
              <a:gd name="connsiteX4" fmla="*/ 569119 w 734862"/>
              <a:gd name="connsiteY4" fmla="*/ 1348310 h 1348310"/>
              <a:gd name="connsiteX0" fmla="*/ 0 w 734862"/>
              <a:gd name="connsiteY0" fmla="*/ 5367 h 1353154"/>
              <a:gd name="connsiteX1" fmla="*/ 588963 w 734862"/>
              <a:gd name="connsiteY1" fmla="*/ 80773 h 1353154"/>
              <a:gd name="connsiteX2" fmla="*/ 691356 w 734862"/>
              <a:gd name="connsiteY2" fmla="*/ 337949 h 1353154"/>
              <a:gd name="connsiteX3" fmla="*/ 728662 w 734862"/>
              <a:gd name="connsiteY3" fmla="*/ 1091217 h 1353154"/>
              <a:gd name="connsiteX4" fmla="*/ 569119 w 734862"/>
              <a:gd name="connsiteY4" fmla="*/ 1353154 h 1353154"/>
              <a:gd name="connsiteX0" fmla="*/ 0 w 734615"/>
              <a:gd name="connsiteY0" fmla="*/ 11292 h 1359079"/>
              <a:gd name="connsiteX1" fmla="*/ 603250 w 734615"/>
              <a:gd name="connsiteY1" fmla="*/ 70030 h 1359079"/>
              <a:gd name="connsiteX2" fmla="*/ 691356 w 734615"/>
              <a:gd name="connsiteY2" fmla="*/ 343874 h 1359079"/>
              <a:gd name="connsiteX3" fmla="*/ 728662 w 734615"/>
              <a:gd name="connsiteY3" fmla="*/ 1097142 h 1359079"/>
              <a:gd name="connsiteX4" fmla="*/ 569119 w 734615"/>
              <a:gd name="connsiteY4" fmla="*/ 1359079 h 1359079"/>
              <a:gd name="connsiteX0" fmla="*/ 0 w 740651"/>
              <a:gd name="connsiteY0" fmla="*/ 8115 h 1355902"/>
              <a:gd name="connsiteX1" fmla="*/ 603250 w 740651"/>
              <a:gd name="connsiteY1" fmla="*/ 66853 h 1355902"/>
              <a:gd name="connsiteX2" fmla="*/ 715168 w 740651"/>
              <a:gd name="connsiteY2" fmla="*/ 566916 h 1355902"/>
              <a:gd name="connsiteX3" fmla="*/ 728662 w 740651"/>
              <a:gd name="connsiteY3" fmla="*/ 1093965 h 1355902"/>
              <a:gd name="connsiteX4" fmla="*/ 569119 w 740651"/>
              <a:gd name="connsiteY4" fmla="*/ 1355902 h 1355902"/>
              <a:gd name="connsiteX0" fmla="*/ 0 w 737805"/>
              <a:gd name="connsiteY0" fmla="*/ 8115 h 1355902"/>
              <a:gd name="connsiteX1" fmla="*/ 603250 w 737805"/>
              <a:gd name="connsiteY1" fmla="*/ 66853 h 1355902"/>
              <a:gd name="connsiteX2" fmla="*/ 715168 w 737805"/>
              <a:gd name="connsiteY2" fmla="*/ 566916 h 1355902"/>
              <a:gd name="connsiteX3" fmla="*/ 728662 w 737805"/>
              <a:gd name="connsiteY3" fmla="*/ 1093965 h 1355902"/>
              <a:gd name="connsiteX4" fmla="*/ 569119 w 737805"/>
              <a:gd name="connsiteY4" fmla="*/ 1355902 h 1355902"/>
              <a:gd name="connsiteX0" fmla="*/ 0 w 740463"/>
              <a:gd name="connsiteY0" fmla="*/ 1840 h 1349627"/>
              <a:gd name="connsiteX1" fmla="*/ 608012 w 740463"/>
              <a:gd name="connsiteY1" fmla="*/ 86772 h 1349627"/>
              <a:gd name="connsiteX2" fmla="*/ 715168 w 740463"/>
              <a:gd name="connsiteY2" fmla="*/ 560641 h 1349627"/>
              <a:gd name="connsiteX3" fmla="*/ 728662 w 740463"/>
              <a:gd name="connsiteY3" fmla="*/ 1087690 h 1349627"/>
              <a:gd name="connsiteX4" fmla="*/ 569119 w 740463"/>
              <a:gd name="connsiteY4" fmla="*/ 1349627 h 1349627"/>
              <a:gd name="connsiteX0" fmla="*/ 0 w 738069"/>
              <a:gd name="connsiteY0" fmla="*/ 1840 h 1349627"/>
              <a:gd name="connsiteX1" fmla="*/ 608012 w 738069"/>
              <a:gd name="connsiteY1" fmla="*/ 86772 h 1349627"/>
              <a:gd name="connsiteX2" fmla="*/ 715168 w 738069"/>
              <a:gd name="connsiteY2" fmla="*/ 560641 h 1349627"/>
              <a:gd name="connsiteX3" fmla="*/ 728662 w 738069"/>
              <a:gd name="connsiteY3" fmla="*/ 1087690 h 1349627"/>
              <a:gd name="connsiteX4" fmla="*/ 569119 w 738069"/>
              <a:gd name="connsiteY4" fmla="*/ 1349627 h 1349627"/>
              <a:gd name="connsiteX0" fmla="*/ 0 w 727899"/>
              <a:gd name="connsiteY0" fmla="*/ 1840 h 1349627"/>
              <a:gd name="connsiteX1" fmla="*/ 608012 w 727899"/>
              <a:gd name="connsiteY1" fmla="*/ 86772 h 1349627"/>
              <a:gd name="connsiteX2" fmla="*/ 715168 w 727899"/>
              <a:gd name="connsiteY2" fmla="*/ 560641 h 1349627"/>
              <a:gd name="connsiteX3" fmla="*/ 709612 w 727899"/>
              <a:gd name="connsiteY3" fmla="*/ 1192465 h 1349627"/>
              <a:gd name="connsiteX4" fmla="*/ 569119 w 727899"/>
              <a:gd name="connsiteY4" fmla="*/ 1349627 h 1349627"/>
              <a:gd name="connsiteX0" fmla="*/ 0 w 728618"/>
              <a:gd name="connsiteY0" fmla="*/ 1840 h 1371059"/>
              <a:gd name="connsiteX1" fmla="*/ 608012 w 728618"/>
              <a:gd name="connsiteY1" fmla="*/ 86772 h 1371059"/>
              <a:gd name="connsiteX2" fmla="*/ 715168 w 728618"/>
              <a:gd name="connsiteY2" fmla="*/ 560641 h 1371059"/>
              <a:gd name="connsiteX3" fmla="*/ 709612 w 728618"/>
              <a:gd name="connsiteY3" fmla="*/ 1192465 h 1371059"/>
              <a:gd name="connsiteX4" fmla="*/ 557212 w 728618"/>
              <a:gd name="connsiteY4" fmla="*/ 1371059 h 137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618" h="1371059">
                <a:moveTo>
                  <a:pt x="0" y="1840"/>
                </a:moveTo>
                <a:cubicBezTo>
                  <a:pt x="262466" y="-2658"/>
                  <a:pt x="488817" y="-6361"/>
                  <a:pt x="608012" y="86772"/>
                </a:cubicBezTo>
                <a:cubicBezTo>
                  <a:pt x="727207" y="179905"/>
                  <a:pt x="698235" y="376359"/>
                  <a:pt x="715168" y="560641"/>
                </a:cubicBezTo>
                <a:cubicBezTo>
                  <a:pt x="732101" y="744923"/>
                  <a:pt x="735938" y="1057395"/>
                  <a:pt x="709612" y="1192465"/>
                </a:cubicBezTo>
                <a:cubicBezTo>
                  <a:pt x="683286" y="1327535"/>
                  <a:pt x="646641" y="1326079"/>
                  <a:pt x="557212" y="1371059"/>
                </a:cubicBezTo>
              </a:path>
            </a:pathLst>
          </a:custGeom>
          <a:noFill/>
          <a:ln w="28575">
            <a:solidFill>
              <a:schemeClr val="accent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80963" y="2121743"/>
            <a:ext cx="2264056" cy="1300908"/>
          </a:xfrm>
          <a:custGeom>
            <a:avLst/>
            <a:gdLst>
              <a:gd name="connsiteX0" fmla="*/ 0 w 2222108"/>
              <a:gd name="connsiteY0" fmla="*/ 103345 h 1278095"/>
              <a:gd name="connsiteX1" fmla="*/ 2203450 w 2222108"/>
              <a:gd name="connsiteY1" fmla="*/ 116045 h 1278095"/>
              <a:gd name="connsiteX2" fmla="*/ 876300 w 2222108"/>
              <a:gd name="connsiteY2" fmla="*/ 1278095 h 1278095"/>
              <a:gd name="connsiteX0" fmla="*/ 0 w 2226770"/>
              <a:gd name="connsiteY0" fmla="*/ 50988 h 1225738"/>
              <a:gd name="connsiteX1" fmla="*/ 2208212 w 2226770"/>
              <a:gd name="connsiteY1" fmla="*/ 180369 h 1225738"/>
              <a:gd name="connsiteX2" fmla="*/ 876300 w 2226770"/>
              <a:gd name="connsiteY2" fmla="*/ 1225738 h 1225738"/>
              <a:gd name="connsiteX0" fmla="*/ 0 w 2229101"/>
              <a:gd name="connsiteY0" fmla="*/ 43372 h 1218122"/>
              <a:gd name="connsiteX1" fmla="*/ 2210593 w 2229101"/>
              <a:gd name="connsiteY1" fmla="*/ 201328 h 1218122"/>
              <a:gd name="connsiteX2" fmla="*/ 876300 w 2229101"/>
              <a:gd name="connsiteY2" fmla="*/ 1218122 h 1218122"/>
              <a:gd name="connsiteX0" fmla="*/ 0 w 2232801"/>
              <a:gd name="connsiteY0" fmla="*/ 38388 h 1213138"/>
              <a:gd name="connsiteX1" fmla="*/ 2210593 w 2232801"/>
              <a:gd name="connsiteY1" fmla="*/ 196344 h 1213138"/>
              <a:gd name="connsiteX2" fmla="*/ 876300 w 2232801"/>
              <a:gd name="connsiteY2" fmla="*/ 1213138 h 1213138"/>
              <a:gd name="connsiteX0" fmla="*/ 0 w 2218272"/>
              <a:gd name="connsiteY0" fmla="*/ 49893 h 1400855"/>
              <a:gd name="connsiteX1" fmla="*/ 2210593 w 2218272"/>
              <a:gd name="connsiteY1" fmla="*/ 207849 h 1400855"/>
              <a:gd name="connsiteX2" fmla="*/ 619125 w 2218272"/>
              <a:gd name="connsiteY2" fmla="*/ 1400855 h 1400855"/>
              <a:gd name="connsiteX0" fmla="*/ 0 w 2216810"/>
              <a:gd name="connsiteY0" fmla="*/ 50947 h 1428103"/>
              <a:gd name="connsiteX1" fmla="*/ 2210593 w 2216810"/>
              <a:gd name="connsiteY1" fmla="*/ 208903 h 1428103"/>
              <a:gd name="connsiteX2" fmla="*/ 566738 w 2216810"/>
              <a:gd name="connsiteY2" fmla="*/ 1428103 h 1428103"/>
              <a:gd name="connsiteX0" fmla="*/ 0 w 2222734"/>
              <a:gd name="connsiteY0" fmla="*/ 47489 h 1336539"/>
              <a:gd name="connsiteX1" fmla="*/ 2210593 w 2222734"/>
              <a:gd name="connsiteY1" fmla="*/ 205445 h 1336539"/>
              <a:gd name="connsiteX2" fmla="*/ 745332 w 2222734"/>
              <a:gd name="connsiteY2" fmla="*/ 1336539 h 1336539"/>
              <a:gd name="connsiteX0" fmla="*/ 0 w 2222734"/>
              <a:gd name="connsiteY0" fmla="*/ 11518 h 1300568"/>
              <a:gd name="connsiteX1" fmla="*/ 2210593 w 2222734"/>
              <a:gd name="connsiteY1" fmla="*/ 169474 h 1300568"/>
              <a:gd name="connsiteX2" fmla="*/ 745332 w 2222734"/>
              <a:gd name="connsiteY2" fmla="*/ 1300568 h 1300568"/>
              <a:gd name="connsiteX0" fmla="*/ 0 w 2274499"/>
              <a:gd name="connsiteY0" fmla="*/ 19317 h 1308367"/>
              <a:gd name="connsiteX1" fmla="*/ 2262980 w 2274499"/>
              <a:gd name="connsiteY1" fmla="*/ 153460 h 1308367"/>
              <a:gd name="connsiteX2" fmla="*/ 745332 w 2274499"/>
              <a:gd name="connsiteY2" fmla="*/ 1308367 h 1308367"/>
              <a:gd name="connsiteX0" fmla="*/ 0 w 2267159"/>
              <a:gd name="connsiteY0" fmla="*/ 21749 h 1303655"/>
              <a:gd name="connsiteX1" fmla="*/ 2255836 w 2267159"/>
              <a:gd name="connsiteY1" fmla="*/ 148748 h 1303655"/>
              <a:gd name="connsiteX2" fmla="*/ 738188 w 2267159"/>
              <a:gd name="connsiteY2" fmla="*/ 1303655 h 1303655"/>
              <a:gd name="connsiteX0" fmla="*/ 0 w 2269606"/>
              <a:gd name="connsiteY0" fmla="*/ 24347 h 1299110"/>
              <a:gd name="connsiteX1" fmla="*/ 2258217 w 2269606"/>
              <a:gd name="connsiteY1" fmla="*/ 144203 h 1299110"/>
              <a:gd name="connsiteX2" fmla="*/ 740569 w 2269606"/>
              <a:gd name="connsiteY2" fmla="*/ 1299110 h 1299110"/>
              <a:gd name="connsiteX0" fmla="*/ 0 w 2269606"/>
              <a:gd name="connsiteY0" fmla="*/ 21748 h 1303654"/>
              <a:gd name="connsiteX1" fmla="*/ 2258217 w 2269606"/>
              <a:gd name="connsiteY1" fmla="*/ 148747 h 1303654"/>
              <a:gd name="connsiteX2" fmla="*/ 740569 w 2269606"/>
              <a:gd name="connsiteY2" fmla="*/ 1303654 h 1303654"/>
              <a:gd name="connsiteX0" fmla="*/ 0 w 2269606"/>
              <a:gd name="connsiteY0" fmla="*/ 19776 h 1301682"/>
              <a:gd name="connsiteX1" fmla="*/ 2258217 w 2269606"/>
              <a:gd name="connsiteY1" fmla="*/ 146775 h 1301682"/>
              <a:gd name="connsiteX2" fmla="*/ 740569 w 2269606"/>
              <a:gd name="connsiteY2" fmla="*/ 1301682 h 1301682"/>
              <a:gd name="connsiteX0" fmla="*/ 0 w 2264056"/>
              <a:gd name="connsiteY0" fmla="*/ 19002 h 1300908"/>
              <a:gd name="connsiteX1" fmla="*/ 2258217 w 2264056"/>
              <a:gd name="connsiteY1" fmla="*/ 146001 h 1300908"/>
              <a:gd name="connsiteX2" fmla="*/ 740569 w 2264056"/>
              <a:gd name="connsiteY2" fmla="*/ 1300908 h 1300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4056" h="1300908">
                <a:moveTo>
                  <a:pt x="0" y="19002"/>
                </a:moveTo>
                <a:cubicBezTo>
                  <a:pt x="1745456" y="13182"/>
                  <a:pt x="2172889" y="-65269"/>
                  <a:pt x="2258217" y="146001"/>
                </a:cubicBezTo>
                <a:cubicBezTo>
                  <a:pt x="2343545" y="357271"/>
                  <a:pt x="1477169" y="817779"/>
                  <a:pt x="740569" y="1300908"/>
                </a:cubicBezTo>
              </a:path>
            </a:pathLst>
          </a:custGeom>
          <a:noFill/>
          <a:ln w="28575">
            <a:solidFill>
              <a:schemeClr val="accent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259581" y="2222496"/>
            <a:ext cx="170877" cy="170877"/>
            <a:chOff x="6936622" y="5024154"/>
            <a:chExt cx="359485" cy="359486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939128" y="5026659"/>
              <a:ext cx="356979" cy="356981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936622" y="5024154"/>
              <a:ext cx="359485" cy="359486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359996" y="2519178"/>
            <a:ext cx="1175862" cy="603174"/>
            <a:chOff x="2797926" y="1695374"/>
            <a:chExt cx="1175862" cy="603174"/>
          </a:xfrm>
        </p:grpSpPr>
        <p:sp>
          <p:nvSpPr>
            <p:cNvPr id="23" name="TextBox 22"/>
            <p:cNvSpPr txBox="1"/>
            <p:nvPr/>
          </p:nvSpPr>
          <p:spPr>
            <a:xfrm>
              <a:off x="2797926" y="1744550"/>
              <a:ext cx="11758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86 Feet Long Pedestrian Crossing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3780188" y="1754035"/>
              <a:ext cx="65132" cy="4547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7339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79" y="1260389"/>
            <a:ext cx="6089904" cy="4706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913"/>
            <a:ext cx="6101070" cy="471141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Ave Corridor – Longfellow Ave / 167 St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8600" y="1219200"/>
            <a:ext cx="1161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Existing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324600" y="1219200"/>
            <a:ext cx="1797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Opportunity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7848600" y="3200400"/>
            <a:ext cx="258260" cy="258260"/>
            <a:chOff x="4953000" y="4938426"/>
            <a:chExt cx="258260" cy="258260"/>
          </a:xfrm>
        </p:grpSpPr>
        <p:sp>
          <p:nvSpPr>
            <p:cNvPr id="11" name="Freeform 10"/>
            <p:cNvSpPr/>
            <p:nvPr/>
          </p:nvSpPr>
          <p:spPr>
            <a:xfrm rot="14477866">
              <a:off x="5012706" y="4995686"/>
              <a:ext cx="138849" cy="143740"/>
            </a:xfrm>
            <a:custGeom>
              <a:avLst/>
              <a:gdLst>
                <a:gd name="connsiteX0" fmla="*/ 113331 w 113331"/>
                <a:gd name="connsiteY0" fmla="*/ 0 h 146241"/>
                <a:gd name="connsiteX1" fmla="*/ 15700 w 113331"/>
                <a:gd name="connsiteY1" fmla="*/ 145256 h 146241"/>
                <a:gd name="connsiteX2" fmla="*/ 1412 w 113331"/>
                <a:gd name="connsiteY2" fmla="*/ 52387 h 146241"/>
                <a:gd name="connsiteX0" fmla="*/ 128846 w 128846"/>
                <a:gd name="connsiteY0" fmla="*/ 0 h 147163"/>
                <a:gd name="connsiteX1" fmla="*/ 31215 w 128846"/>
                <a:gd name="connsiteY1" fmla="*/ 145256 h 147163"/>
                <a:gd name="connsiteX2" fmla="*/ 259 w 128846"/>
                <a:gd name="connsiteY2" fmla="*/ 66674 h 147163"/>
                <a:gd name="connsiteX0" fmla="*/ 143015 w 143015"/>
                <a:gd name="connsiteY0" fmla="*/ 0 h 146027"/>
                <a:gd name="connsiteX1" fmla="*/ 45384 w 143015"/>
                <a:gd name="connsiteY1" fmla="*/ 145256 h 146027"/>
                <a:gd name="connsiteX2" fmla="*/ 140 w 143015"/>
                <a:gd name="connsiteY2" fmla="*/ 47624 h 146027"/>
                <a:gd name="connsiteX0" fmla="*/ 124182 w 124182"/>
                <a:gd name="connsiteY0" fmla="*/ 0 h 146027"/>
                <a:gd name="connsiteX1" fmla="*/ 26551 w 124182"/>
                <a:gd name="connsiteY1" fmla="*/ 145256 h 146027"/>
                <a:gd name="connsiteX2" fmla="*/ 357 w 124182"/>
                <a:gd name="connsiteY2" fmla="*/ 47624 h 146027"/>
                <a:gd name="connsiteX0" fmla="*/ 124905 w 124905"/>
                <a:gd name="connsiteY0" fmla="*/ 0 h 146201"/>
                <a:gd name="connsiteX1" fmla="*/ 27274 w 124905"/>
                <a:gd name="connsiteY1" fmla="*/ 145256 h 146201"/>
                <a:gd name="connsiteX2" fmla="*/ 1080 w 124905"/>
                <a:gd name="connsiteY2" fmla="*/ 47624 h 146201"/>
                <a:gd name="connsiteX0" fmla="*/ 124492 w 124492"/>
                <a:gd name="connsiteY0" fmla="*/ 0 h 146201"/>
                <a:gd name="connsiteX1" fmla="*/ 36386 w 124492"/>
                <a:gd name="connsiteY1" fmla="*/ 145256 h 146201"/>
                <a:gd name="connsiteX2" fmla="*/ 667 w 124492"/>
                <a:gd name="connsiteY2" fmla="*/ 47624 h 146201"/>
                <a:gd name="connsiteX0" fmla="*/ 127003 w 127003"/>
                <a:gd name="connsiteY0" fmla="*/ 0 h 146201"/>
                <a:gd name="connsiteX1" fmla="*/ 38897 w 127003"/>
                <a:gd name="connsiteY1" fmla="*/ 145256 h 146201"/>
                <a:gd name="connsiteX2" fmla="*/ 3178 w 127003"/>
                <a:gd name="connsiteY2" fmla="*/ 47624 h 146201"/>
                <a:gd name="connsiteX0" fmla="*/ 138849 w 138849"/>
                <a:gd name="connsiteY0" fmla="*/ 0 h 143740"/>
                <a:gd name="connsiteX1" fmla="*/ 36455 w 138849"/>
                <a:gd name="connsiteY1" fmla="*/ 142875 h 143740"/>
                <a:gd name="connsiteX2" fmla="*/ 736 w 138849"/>
                <a:gd name="connsiteY2" fmla="*/ 45243 h 1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49" h="143740">
                  <a:moveTo>
                    <a:pt x="138849" y="0"/>
                  </a:moveTo>
                  <a:cubicBezTo>
                    <a:pt x="99360" y="68262"/>
                    <a:pt x="59474" y="135335"/>
                    <a:pt x="36455" y="142875"/>
                  </a:cubicBezTo>
                  <a:cubicBezTo>
                    <a:pt x="13436" y="150415"/>
                    <a:pt x="-3829" y="107950"/>
                    <a:pt x="736" y="4524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953000" y="4938426"/>
              <a:ext cx="258260" cy="258260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2" idx="1"/>
              <a:endCxn id="12" idx="5"/>
            </p:cNvCxnSpPr>
            <p:nvPr/>
          </p:nvCxnSpPr>
          <p:spPr>
            <a:xfrm>
              <a:off x="4990821" y="4976247"/>
              <a:ext cx="182618" cy="182618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 flipH="1" flipV="1">
            <a:off x="3657600" y="5445712"/>
            <a:ext cx="10730" cy="18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9758670" y="5445711"/>
            <a:ext cx="10730" cy="18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24771" y="3205163"/>
            <a:ext cx="88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</a:rPr>
              <a:t>78 </a:t>
            </a:r>
            <a:r>
              <a:rPr lang="en-US" sz="1200" b="1" dirty="0" err="1">
                <a:solidFill>
                  <a:srgbClr val="FFC000"/>
                </a:solidFill>
              </a:rPr>
              <a:t>ft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21547" y="3915811"/>
            <a:ext cx="88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</a:rPr>
              <a:t>86 </a:t>
            </a:r>
            <a:r>
              <a:rPr lang="en-US" sz="1200" b="1" dirty="0" err="1">
                <a:solidFill>
                  <a:srgbClr val="FFC000"/>
                </a:solidFill>
              </a:rPr>
              <a:t>ft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400811" y="3804664"/>
            <a:ext cx="88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</a:rPr>
              <a:t>56 </a:t>
            </a:r>
            <a:r>
              <a:rPr lang="en-US" sz="1200" b="1" dirty="0" err="1">
                <a:solidFill>
                  <a:srgbClr val="FFC000"/>
                </a:solidFill>
              </a:rPr>
              <a:t>ft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78624" y="3073857"/>
            <a:ext cx="88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</a:rPr>
              <a:t>45 </a:t>
            </a:r>
            <a:r>
              <a:rPr lang="en-US" sz="1200" b="1" dirty="0" err="1">
                <a:solidFill>
                  <a:srgbClr val="FFC000"/>
                </a:solidFill>
              </a:rPr>
              <a:t>ft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2551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Ave Corridor – Whitlock Ave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Bronx River Greenway Southern Connections 2013: </a:t>
            </a:r>
            <a:r>
              <a:rPr lang="en-US" dirty="0">
                <a:hlinkClick r:id="rId2"/>
              </a:rPr>
              <a:t>http://www.nyc.gov/html/dot/downloads/pdf/2013-01-bronx-river-greenway-cb2.pdf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" y="788847"/>
            <a:ext cx="5053584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7" r="17949"/>
          <a:stretch/>
        </p:blipFill>
        <p:spPr>
          <a:xfrm>
            <a:off x="609600" y="4104296"/>
            <a:ext cx="4267200" cy="2286000"/>
          </a:xfrm>
          <a:prstGeom prst="rect">
            <a:avLst/>
          </a:prstGeom>
        </p:spPr>
      </p:pic>
      <p:sp>
        <p:nvSpPr>
          <p:cNvPr id="11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lIns="182880" tIns="0" rIns="182880" bIns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40 crashes between 2012 and 2016</a:t>
            </a:r>
          </a:p>
          <a:p>
            <a:pPr lvl="1"/>
            <a:r>
              <a:rPr lang="en-US" dirty="0"/>
              <a:t>5 bicycle crashes and 4 pedestrian crashes</a:t>
            </a:r>
          </a:p>
          <a:p>
            <a:pPr lvl="1"/>
            <a:r>
              <a:rPr lang="en-US" dirty="0"/>
              <a:t>12 crashes were either overtaking or rear end</a:t>
            </a:r>
          </a:p>
          <a:p>
            <a:pPr lvl="1"/>
            <a:r>
              <a:rPr lang="en-US" dirty="0"/>
              <a:t>DOT completed project in 2013</a:t>
            </a:r>
          </a:p>
          <a:p>
            <a:pPr lvl="1"/>
            <a:r>
              <a:rPr lang="en-US" dirty="0"/>
              <a:t>New DOT project: Westchester Avenue and Whitlock Avenue Pedestrian Safety Improvements (NN-XWHIT)</a:t>
            </a:r>
          </a:p>
          <a:p>
            <a:pPr lvl="2"/>
            <a:r>
              <a:rPr lang="en-US" dirty="0"/>
              <a:t>Project Scope (In-Progress); construction registration 2020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Potential speeding issue</a:t>
            </a:r>
          </a:p>
          <a:p>
            <a:pPr lvl="1"/>
            <a:r>
              <a:rPr lang="en-US" dirty="0"/>
              <a:t>Zigzagging to avoid the column in the middle of intersection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Markings to guide vehicles on Whitlock Ave</a:t>
            </a:r>
          </a:p>
          <a:p>
            <a:pPr lvl="1"/>
            <a:r>
              <a:rPr lang="en-US" dirty="0"/>
              <a:t>Speed limit signs</a:t>
            </a:r>
          </a:p>
          <a:p>
            <a:pPr lvl="1"/>
            <a:r>
              <a:rPr lang="en-US" dirty="0"/>
              <a:t>Enforcement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1528" y="1256890"/>
            <a:ext cx="86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Faded / Not Done</a:t>
            </a:r>
          </a:p>
        </p:txBody>
      </p:sp>
      <p:sp>
        <p:nvSpPr>
          <p:cNvPr id="13" name="Freeform 12"/>
          <p:cNvSpPr/>
          <p:nvPr/>
        </p:nvSpPr>
        <p:spPr>
          <a:xfrm>
            <a:off x="1734337" y="1633413"/>
            <a:ext cx="2243016" cy="2063262"/>
          </a:xfrm>
          <a:custGeom>
            <a:avLst/>
            <a:gdLst>
              <a:gd name="connsiteX0" fmla="*/ 1578708 w 2164862"/>
              <a:gd name="connsiteY0" fmla="*/ 0 h 2102339"/>
              <a:gd name="connsiteX1" fmla="*/ 2164862 w 2164862"/>
              <a:gd name="connsiteY1" fmla="*/ 0 h 2102339"/>
              <a:gd name="connsiteX2" fmla="*/ 250092 w 2164862"/>
              <a:gd name="connsiteY2" fmla="*/ 2102339 h 2102339"/>
              <a:gd name="connsiteX3" fmla="*/ 0 w 2164862"/>
              <a:gd name="connsiteY3" fmla="*/ 1883508 h 2102339"/>
              <a:gd name="connsiteX4" fmla="*/ 1578708 w 2164862"/>
              <a:gd name="connsiteY4" fmla="*/ 0 h 2102339"/>
              <a:gd name="connsiteX0" fmla="*/ 1578708 w 2164862"/>
              <a:gd name="connsiteY0" fmla="*/ 0 h 2008554"/>
              <a:gd name="connsiteX1" fmla="*/ 2164862 w 2164862"/>
              <a:gd name="connsiteY1" fmla="*/ 0 h 2008554"/>
              <a:gd name="connsiteX2" fmla="*/ 273538 w 2164862"/>
              <a:gd name="connsiteY2" fmla="*/ 2008554 h 2008554"/>
              <a:gd name="connsiteX3" fmla="*/ 0 w 2164862"/>
              <a:gd name="connsiteY3" fmla="*/ 1883508 h 2008554"/>
              <a:gd name="connsiteX4" fmla="*/ 1578708 w 2164862"/>
              <a:gd name="connsiteY4" fmla="*/ 0 h 2008554"/>
              <a:gd name="connsiteX0" fmla="*/ 1656862 w 2243016"/>
              <a:gd name="connsiteY0" fmla="*/ 0 h 2008554"/>
              <a:gd name="connsiteX1" fmla="*/ 2243016 w 2243016"/>
              <a:gd name="connsiteY1" fmla="*/ 0 h 2008554"/>
              <a:gd name="connsiteX2" fmla="*/ 351692 w 2243016"/>
              <a:gd name="connsiteY2" fmla="*/ 2008554 h 2008554"/>
              <a:gd name="connsiteX3" fmla="*/ 0 w 2243016"/>
              <a:gd name="connsiteY3" fmla="*/ 1774092 h 2008554"/>
              <a:gd name="connsiteX4" fmla="*/ 1656862 w 2243016"/>
              <a:gd name="connsiteY4" fmla="*/ 0 h 2008554"/>
              <a:gd name="connsiteX0" fmla="*/ 1656862 w 2243016"/>
              <a:gd name="connsiteY0" fmla="*/ 0 h 2008554"/>
              <a:gd name="connsiteX1" fmla="*/ 2243016 w 2243016"/>
              <a:gd name="connsiteY1" fmla="*/ 0 h 2008554"/>
              <a:gd name="connsiteX2" fmla="*/ 351692 w 2243016"/>
              <a:gd name="connsiteY2" fmla="*/ 2008554 h 2008554"/>
              <a:gd name="connsiteX3" fmla="*/ 0 w 2243016"/>
              <a:gd name="connsiteY3" fmla="*/ 1781907 h 2008554"/>
              <a:gd name="connsiteX4" fmla="*/ 1656862 w 2243016"/>
              <a:gd name="connsiteY4" fmla="*/ 0 h 2008554"/>
              <a:gd name="connsiteX0" fmla="*/ 1656862 w 2243016"/>
              <a:gd name="connsiteY0" fmla="*/ 0 h 2063262"/>
              <a:gd name="connsiteX1" fmla="*/ 2243016 w 2243016"/>
              <a:gd name="connsiteY1" fmla="*/ 0 h 2063262"/>
              <a:gd name="connsiteX2" fmla="*/ 320431 w 2243016"/>
              <a:gd name="connsiteY2" fmla="*/ 2063262 h 2063262"/>
              <a:gd name="connsiteX3" fmla="*/ 0 w 2243016"/>
              <a:gd name="connsiteY3" fmla="*/ 1781907 h 2063262"/>
              <a:gd name="connsiteX4" fmla="*/ 1656862 w 2243016"/>
              <a:gd name="connsiteY4" fmla="*/ 0 h 206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016" h="2063262">
                <a:moveTo>
                  <a:pt x="1656862" y="0"/>
                </a:moveTo>
                <a:lnTo>
                  <a:pt x="2243016" y="0"/>
                </a:lnTo>
                <a:lnTo>
                  <a:pt x="320431" y="2063262"/>
                </a:lnTo>
                <a:lnTo>
                  <a:pt x="0" y="1781907"/>
                </a:lnTo>
                <a:lnTo>
                  <a:pt x="1656862" y="0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600" y="6140842"/>
            <a:ext cx="3354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Whitlock Ave @ Westchester Ave (Facing North)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690135" y="5145765"/>
            <a:ext cx="57953" cy="20306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61657" y="5145765"/>
            <a:ext cx="119743" cy="7620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4132" y="577595"/>
            <a:ext cx="3354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Proposed Improvements in 2013 Project</a:t>
            </a:r>
          </a:p>
        </p:txBody>
      </p:sp>
    </p:spTree>
    <p:extLst>
      <p:ext uri="{BB962C8B-B14F-4D97-AF65-F5344CB8AC3E}">
        <p14:creationId xmlns:p14="http://schemas.microsoft.com/office/powerpoint/2010/main" val="4968900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593" y="0"/>
            <a:ext cx="5026856" cy="65053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Land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9" y="-2494"/>
            <a:ext cx="5028783" cy="650783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904592" y="-3033"/>
            <a:ext cx="210043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Land Use &amp; Zoning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2799" y="-3033"/>
            <a:ext cx="1752601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/>
              <a:t>Building Height</a:t>
            </a:r>
          </a:p>
        </p:txBody>
      </p:sp>
    </p:spTree>
    <p:extLst>
      <p:ext uri="{BB962C8B-B14F-4D97-AF65-F5344CB8AC3E}">
        <p14:creationId xmlns:p14="http://schemas.microsoft.com/office/powerpoint/2010/main" val="5138016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Ave Corridor – Whitlock Ave (Freeman St / Boone Ave)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lIns="182880" tIns="0" rIns="182880" bIns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Sheridan exit ramp, Boone Ave, and Freeman St merge into Whitlock Ave</a:t>
            </a:r>
          </a:p>
          <a:p>
            <a:pPr lvl="1"/>
            <a:r>
              <a:rPr lang="en-US" dirty="0"/>
              <a:t>No stop sign on exit ramp</a:t>
            </a:r>
          </a:p>
          <a:p>
            <a:pPr lvl="1"/>
            <a:r>
              <a:rPr lang="en-US" dirty="0"/>
              <a:t>Stop signs on both Boone Ave and Freeman St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Large intersection without crosswalks</a:t>
            </a:r>
          </a:p>
          <a:p>
            <a:pPr lvl="1"/>
            <a:r>
              <a:rPr lang="en-US" dirty="0"/>
              <a:t>Confusing traffic flows for the merging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Add crosswalks</a:t>
            </a:r>
          </a:p>
          <a:p>
            <a:pPr lvl="1"/>
            <a:r>
              <a:rPr lang="en-US" dirty="0"/>
              <a:t>Curb extension to narrow down the intersection and regulate the traffic flows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" y="914400"/>
            <a:ext cx="5675336" cy="2819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" y="3816457"/>
            <a:ext cx="5676240" cy="2594505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16698347">
            <a:off x="2392718" y="1574100"/>
            <a:ext cx="1493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Sheridan Exit Ramp</a:t>
            </a:r>
          </a:p>
        </p:txBody>
      </p:sp>
      <p:sp>
        <p:nvSpPr>
          <p:cNvPr id="20" name="TextBox 19"/>
          <p:cNvSpPr txBox="1"/>
          <p:nvPr/>
        </p:nvSpPr>
        <p:spPr>
          <a:xfrm rot="16710598">
            <a:off x="2186474" y="3215104"/>
            <a:ext cx="1493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Whitlock Ave</a:t>
            </a:r>
          </a:p>
        </p:txBody>
      </p:sp>
      <p:sp>
        <p:nvSpPr>
          <p:cNvPr id="21" name="TextBox 20"/>
          <p:cNvSpPr txBox="1"/>
          <p:nvPr/>
        </p:nvSpPr>
        <p:spPr>
          <a:xfrm rot="21305067">
            <a:off x="3355448" y="2611806"/>
            <a:ext cx="1493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Westchester Ave</a:t>
            </a:r>
          </a:p>
        </p:txBody>
      </p:sp>
      <p:sp>
        <p:nvSpPr>
          <p:cNvPr id="22" name="TextBox 21"/>
          <p:cNvSpPr txBox="1"/>
          <p:nvPr/>
        </p:nvSpPr>
        <p:spPr>
          <a:xfrm rot="2539969">
            <a:off x="1594053" y="2016886"/>
            <a:ext cx="1493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Freeman St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021085" y="2377830"/>
            <a:ext cx="27816" cy="17218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680324" y="2463921"/>
            <a:ext cx="124417" cy="11730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 rot="4931049">
            <a:off x="2087890" y="1670498"/>
            <a:ext cx="14934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Boone Ave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880079" y="2254670"/>
            <a:ext cx="23745" cy="18641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106109" y="3284695"/>
            <a:ext cx="91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Concrete Plant Park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992441" y="945613"/>
            <a:ext cx="9107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School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-5786" y="6164741"/>
            <a:ext cx="41967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Boone Ave @ Freeman St @ Whitlock Ave (Facing South)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72392" y="5321556"/>
            <a:ext cx="16973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Large Intersection with missing crosswalks and confusing traffic flows</a:t>
            </a:r>
          </a:p>
        </p:txBody>
      </p:sp>
    </p:spTree>
    <p:extLst>
      <p:ext uri="{BB962C8B-B14F-4D97-AF65-F5344CB8AC3E}">
        <p14:creationId xmlns:p14="http://schemas.microsoft.com/office/powerpoint/2010/main" val="374529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163535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sz="1600" b="1" dirty="0"/>
              <a:t>Transit Access</a:t>
            </a:r>
          </a:p>
          <a:p>
            <a:pPr lvl="1"/>
            <a:r>
              <a:rPr lang="en-US" sz="1400" dirty="0"/>
              <a:t>3 elevated subway lines and 6 subway stations (2 with elevators and 2 with escalators)</a:t>
            </a:r>
          </a:p>
          <a:p>
            <a:pPr lvl="1"/>
            <a:r>
              <a:rPr lang="en-US" sz="1400" dirty="0"/>
              <a:t>10 bus routes including a new BX6 Select Service Bus and 95 bus stops</a:t>
            </a:r>
          </a:p>
          <a:p>
            <a:pPr lvl="1"/>
            <a:r>
              <a:rPr lang="en-US" sz="1400" dirty="0"/>
              <a:t>3 major transit hubs: Simpson St, Hunts Point Ave, and West Farms </a:t>
            </a:r>
            <a:r>
              <a:rPr lang="en-US" sz="1400" dirty="0" err="1"/>
              <a:t>Sq</a:t>
            </a:r>
            <a:r>
              <a:rPr lang="en-US" sz="1400" dirty="0"/>
              <a:t> (just outside study area)</a:t>
            </a:r>
          </a:p>
          <a:p>
            <a:pPr lvl="1"/>
            <a:r>
              <a:rPr lang="en-US" sz="1400" dirty="0"/>
              <a:t>21 bus stops under the </a:t>
            </a:r>
            <a:r>
              <a:rPr lang="en-US" sz="1400" dirty="0" err="1"/>
              <a:t>els</a:t>
            </a:r>
            <a:endParaRPr lang="en-US" sz="1400" dirty="0"/>
          </a:p>
          <a:p>
            <a:r>
              <a:rPr lang="en-US" sz="1600" b="1" dirty="0"/>
              <a:t>Open Space and Bicycle Network</a:t>
            </a:r>
          </a:p>
          <a:p>
            <a:pPr lvl="1"/>
            <a:r>
              <a:rPr lang="en-US" sz="1400" dirty="0"/>
              <a:t>Crotona Park (127.5 acres; “Central Park"’ of the South Bronx; 3.3-acre lake; largest pool in the Bronx; 20 tennis courts)</a:t>
            </a:r>
          </a:p>
          <a:p>
            <a:pPr lvl="1"/>
            <a:r>
              <a:rPr lang="en-US" sz="1400" dirty="0"/>
              <a:t>Bronx River parks (Starlight Park + Concrete Plant Park)</a:t>
            </a:r>
          </a:p>
          <a:p>
            <a:pPr lvl="1"/>
            <a:r>
              <a:rPr lang="en-US" sz="1400" dirty="0"/>
              <a:t>1.7 miles greenways; 4 miles standard bicycle lanes; 0.6 mile shared lane; 1.7 miles signed routes</a:t>
            </a:r>
          </a:p>
          <a:p>
            <a:r>
              <a:rPr lang="en-US" sz="1600" b="1" dirty="0"/>
              <a:t>Vision Zero</a:t>
            </a:r>
          </a:p>
          <a:p>
            <a:pPr lvl="1"/>
            <a:r>
              <a:rPr lang="en-US" sz="1400" dirty="0"/>
              <a:t>1 Vision Zero Priority Intersection (Southern Blvd @ Boston Rd @ 174 St)</a:t>
            </a:r>
          </a:p>
          <a:p>
            <a:pPr lvl="1"/>
            <a:r>
              <a:rPr lang="en-US" sz="1400" dirty="0"/>
              <a:t>2 Vision Zero Priority Corridors (Crotona Ave + Southern Blvd)</a:t>
            </a:r>
          </a:p>
          <a:p>
            <a:r>
              <a:rPr lang="en-US" sz="1600" b="1" dirty="0"/>
              <a:t>Major Future Improvement</a:t>
            </a:r>
          </a:p>
          <a:p>
            <a:pPr lvl="1"/>
            <a:r>
              <a:rPr lang="en-US" sz="1400" dirty="0"/>
              <a:t>Sheridan Expressway “</a:t>
            </a:r>
            <a:r>
              <a:rPr lang="en-US" sz="1400" dirty="0" err="1"/>
              <a:t>Boulevardization</a:t>
            </a:r>
            <a:r>
              <a:rPr lang="en-US" sz="1400" dirty="0"/>
              <a:t>”: Sheridan Expressway is planned to be transformed into a neighborhood boulevard to better connect the neighborhood and the Bronx River waterfront with three planned crossings</a:t>
            </a:r>
          </a:p>
          <a:p>
            <a:pPr lvl="1"/>
            <a:r>
              <a:rPr lang="en-US" sz="1400" dirty="0"/>
              <a:t>Penn Station Access: using existing Amtrak </a:t>
            </a:r>
            <a:r>
              <a:rPr lang="en-US" sz="1400" dirty="0" err="1"/>
              <a:t>Hellgate</a:t>
            </a:r>
            <a:r>
              <a:rPr lang="en-US" sz="1400" dirty="0"/>
              <a:t> Line to open a new Metro-North Railroad link between Penn Station and New Haven Line with 4 new stations in the Bronx including Hunts Point station</a:t>
            </a:r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76201" y="6505344"/>
            <a:ext cx="10896600" cy="3021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 err="1"/>
              <a:t>NYSDOT</a:t>
            </a:r>
            <a:r>
              <a:rPr lang="en-US" sz="900" b="1" dirty="0"/>
              <a:t> Sheridan Projects: </a:t>
            </a:r>
            <a:r>
              <a:rPr lang="en-US" sz="900" dirty="0">
                <a:hlinkClick r:id="rId2"/>
              </a:rPr>
              <a:t>https://</a:t>
            </a:r>
            <a:r>
              <a:rPr lang="en-US" sz="900" dirty="0" err="1">
                <a:hlinkClick r:id="rId2"/>
              </a:rPr>
              <a:t>www.dot.ny.gov</a:t>
            </a:r>
            <a:r>
              <a:rPr lang="en-US" sz="900" dirty="0">
                <a:hlinkClick r:id="rId2"/>
              </a:rPr>
              <a:t>/</a:t>
            </a:r>
            <a:r>
              <a:rPr lang="en-US" sz="900" dirty="0" err="1">
                <a:hlinkClick r:id="rId2"/>
              </a:rPr>
              <a:t>southbronx</a:t>
            </a:r>
            <a:r>
              <a:rPr lang="en-US" sz="900" dirty="0">
                <a:hlinkClick r:id="rId2"/>
              </a:rPr>
              <a:t>/</a:t>
            </a:r>
            <a:r>
              <a:rPr lang="en-US" sz="900" dirty="0" err="1">
                <a:hlinkClick r:id="rId2"/>
              </a:rPr>
              <a:t>sheridan</a:t>
            </a:r>
            <a:r>
              <a:rPr lang="en-US" sz="900" dirty="0"/>
              <a:t>; </a:t>
            </a:r>
            <a:r>
              <a:rPr lang="en-US" sz="900" dirty="0">
                <a:hlinkClick r:id="rId3"/>
              </a:rPr>
              <a:t>https://</a:t>
            </a:r>
            <a:r>
              <a:rPr lang="en-US" sz="900" dirty="0" err="1">
                <a:hlinkClick r:id="rId3"/>
              </a:rPr>
              <a:t>www.dot.ny.gov</a:t>
            </a:r>
            <a:r>
              <a:rPr lang="en-US" sz="900" dirty="0">
                <a:hlinkClick r:id="rId3"/>
              </a:rPr>
              <a:t>/</a:t>
            </a:r>
            <a:r>
              <a:rPr lang="en-US" sz="900" dirty="0" err="1">
                <a:hlinkClick r:id="rId3"/>
              </a:rPr>
              <a:t>southbronx</a:t>
            </a:r>
            <a:r>
              <a:rPr lang="en-US" sz="900" dirty="0">
                <a:hlinkClick r:id="rId3"/>
              </a:rPr>
              <a:t>/hunts-point</a:t>
            </a:r>
            <a:endParaRPr lang="en-US" sz="9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/>
              <a:t>Penn Station Access: </a:t>
            </a:r>
            <a:r>
              <a:rPr lang="en-US" sz="900" dirty="0">
                <a:hlinkClick r:id="rId4"/>
              </a:rPr>
              <a:t>http://web.mta.info/mta/planning/psas/</a:t>
            </a:r>
            <a:endParaRPr lang="en-US" sz="9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Major Transportation &amp; Open Space Resources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3534" y="-2493"/>
            <a:ext cx="5028047" cy="65068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50030" y="1657290"/>
            <a:ext cx="7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Crotona Park</a:t>
            </a:r>
          </a:p>
        </p:txBody>
      </p:sp>
      <p:sp>
        <p:nvSpPr>
          <p:cNvPr id="12" name="TextBox 11"/>
          <p:cNvSpPr txBox="1"/>
          <p:nvPr/>
        </p:nvSpPr>
        <p:spPr>
          <a:xfrm rot="16675162">
            <a:off x="10083226" y="4072331"/>
            <a:ext cx="107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Sheridan </a:t>
            </a:r>
            <a:r>
              <a:rPr lang="en-US" sz="1000" b="1" dirty="0" err="1"/>
              <a:t>Expy</a:t>
            </a:r>
            <a:endParaRPr lang="en-US" sz="1000" b="1" dirty="0"/>
          </a:p>
        </p:txBody>
      </p:sp>
      <p:sp>
        <p:nvSpPr>
          <p:cNvPr id="13" name="TextBox 12"/>
          <p:cNvSpPr txBox="1"/>
          <p:nvPr/>
        </p:nvSpPr>
        <p:spPr>
          <a:xfrm rot="16783773">
            <a:off x="10338462" y="4626814"/>
            <a:ext cx="107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Bronx River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0378453" y="2449320"/>
            <a:ext cx="857465" cy="435454"/>
            <a:chOff x="3202136" y="1378540"/>
            <a:chExt cx="782595" cy="397434"/>
          </a:xfrm>
        </p:grpSpPr>
        <p:sp>
          <p:nvSpPr>
            <p:cNvPr id="14" name="TextBox 13"/>
            <p:cNvSpPr txBox="1"/>
            <p:nvPr/>
          </p:nvSpPr>
          <p:spPr>
            <a:xfrm>
              <a:off x="3202136" y="1378540"/>
              <a:ext cx="782595" cy="36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Planned Crossing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696935" y="6142890"/>
            <a:ext cx="990112" cy="400110"/>
            <a:chOff x="3817945" y="1420574"/>
            <a:chExt cx="903659" cy="365176"/>
          </a:xfrm>
        </p:grpSpPr>
        <p:sp>
          <p:nvSpPr>
            <p:cNvPr id="24" name="TextBox 23"/>
            <p:cNvSpPr txBox="1"/>
            <p:nvPr/>
          </p:nvSpPr>
          <p:spPr>
            <a:xfrm>
              <a:off x="3817945" y="1420574"/>
              <a:ext cx="903659" cy="36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New Metro North Station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0130964" y="2859277"/>
            <a:ext cx="857465" cy="435454"/>
            <a:chOff x="3202136" y="1378540"/>
            <a:chExt cx="782595" cy="397434"/>
          </a:xfrm>
        </p:grpSpPr>
        <p:sp>
          <p:nvSpPr>
            <p:cNvPr id="36" name="TextBox 35"/>
            <p:cNvSpPr txBox="1"/>
            <p:nvPr/>
          </p:nvSpPr>
          <p:spPr>
            <a:xfrm>
              <a:off x="3202136" y="1378540"/>
              <a:ext cx="782595" cy="36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Planned Crossing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9978565" y="3307875"/>
            <a:ext cx="857465" cy="435454"/>
            <a:chOff x="3202136" y="1378540"/>
            <a:chExt cx="782595" cy="397434"/>
          </a:xfrm>
        </p:grpSpPr>
        <p:sp>
          <p:nvSpPr>
            <p:cNvPr id="39" name="TextBox 38"/>
            <p:cNvSpPr txBox="1"/>
            <p:nvPr/>
          </p:nvSpPr>
          <p:spPr>
            <a:xfrm>
              <a:off x="3202136" y="1378540"/>
              <a:ext cx="782595" cy="36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Planned Crossing</a:t>
              </a:r>
            </a:p>
          </p:txBody>
        </p:sp>
        <p:sp>
          <p:nvSpPr>
            <p:cNvPr id="40" name="Oval 39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1017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E:\SOUTHERN BLVD\RES\DIST\MAP\RESDIST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773" y="-7186"/>
            <a:ext cx="5036227" cy="65125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Commuting Characteristics (Residents)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Source: </a:t>
            </a:r>
            <a:r>
              <a:rPr lang="en-US" dirty="0"/>
              <a:t>2012-2016 ACS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31" name="Chart 30"/>
          <p:cNvGraphicFramePr>
            <a:graphicFrameLocks/>
          </p:cNvGraphicFramePr>
          <p:nvPr/>
        </p:nvGraphicFramePr>
        <p:xfrm>
          <a:off x="-3" y="551265"/>
          <a:ext cx="7155775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Chart 32"/>
          <p:cNvGraphicFramePr/>
          <p:nvPr/>
        </p:nvGraphicFramePr>
        <p:xfrm>
          <a:off x="0" y="1922865"/>
          <a:ext cx="715577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4" name="Chart 33"/>
          <p:cNvGraphicFramePr>
            <a:graphicFrameLocks/>
          </p:cNvGraphicFramePr>
          <p:nvPr/>
        </p:nvGraphicFramePr>
        <p:xfrm>
          <a:off x="-1" y="4666064"/>
          <a:ext cx="7155773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15200" y="381000"/>
          <a:ext cx="1433195" cy="76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Bronx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46%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Manhattan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37%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Other NYC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Outside NYC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7%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25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E:\SOUTHERN BLVD\WORK\DIST\MAP\WORKDIST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207" y="0"/>
            <a:ext cx="5030670" cy="650534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Commuting Characteristics (Workers)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Source: *</a:t>
            </a:r>
            <a:r>
              <a:rPr lang="en-US" dirty="0"/>
              <a:t>CTPP 2006-2010; ** ACS 2012-2016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315200" y="381000"/>
          <a:ext cx="1433195" cy="76200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984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Bronx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63%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Manhattan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Other NYC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13%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Outside NYC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15%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0" name="Chart 9"/>
          <p:cNvGraphicFramePr/>
          <p:nvPr/>
        </p:nvGraphicFramePr>
        <p:xfrm>
          <a:off x="-2" y="546025"/>
          <a:ext cx="7155773" cy="1371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-3" y="1922864"/>
          <a:ext cx="715577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Chart 12"/>
          <p:cNvGraphicFramePr/>
          <p:nvPr/>
        </p:nvGraphicFramePr>
        <p:xfrm>
          <a:off x="-1" y="4666064"/>
          <a:ext cx="7155771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4492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Subway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Source: </a:t>
            </a:r>
            <a:r>
              <a:rPr lang="en-US" dirty="0">
                <a:hlinkClick r:id="rId2"/>
              </a:rPr>
              <a:t>http://web.mta.info/nyct/facts/ridership/ridership_sub_annual.htm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799" y="-443"/>
            <a:ext cx="5027199" cy="6505788"/>
          </a:xfrm>
          <a:prstGeom prst="rect">
            <a:avLst/>
          </a:prstGeom>
        </p:spPr>
      </p:pic>
      <p:sp>
        <p:nvSpPr>
          <p:cNvPr id="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162799" cy="1810935"/>
          </a:xfrm>
        </p:spPr>
        <p:txBody>
          <a:bodyPr lIns="182880" tIns="182880" rIns="182880" bIns="182880" numCol="2">
            <a:normAutofit/>
          </a:bodyPr>
          <a:lstStyle/>
          <a:p>
            <a:r>
              <a:rPr lang="en-US" b="1" dirty="0"/>
              <a:t>2/5 Train</a:t>
            </a:r>
          </a:p>
          <a:p>
            <a:pPr lvl="1"/>
            <a:r>
              <a:rPr lang="en-US" dirty="0" err="1"/>
              <a:t>Intervale</a:t>
            </a:r>
            <a:r>
              <a:rPr lang="en-US" dirty="0"/>
              <a:t> Ave (Escalator)</a:t>
            </a:r>
          </a:p>
          <a:p>
            <a:pPr lvl="1"/>
            <a:r>
              <a:rPr lang="en-US" dirty="0"/>
              <a:t>Simpson St (Elevator)</a:t>
            </a:r>
          </a:p>
          <a:p>
            <a:pPr lvl="1"/>
            <a:r>
              <a:rPr lang="en-US" dirty="0"/>
              <a:t>Freeman St</a:t>
            </a:r>
          </a:p>
          <a:p>
            <a:pPr lvl="1"/>
            <a:r>
              <a:rPr lang="en-US" dirty="0"/>
              <a:t>174 St</a:t>
            </a:r>
          </a:p>
          <a:p>
            <a:r>
              <a:rPr lang="en-US" b="1" dirty="0"/>
              <a:t>6 Train</a:t>
            </a:r>
          </a:p>
          <a:p>
            <a:pPr lvl="1"/>
            <a:r>
              <a:rPr lang="en-US" dirty="0"/>
              <a:t>Hunts Point Ave (Elevator)</a:t>
            </a:r>
          </a:p>
          <a:p>
            <a:pPr lvl="1"/>
            <a:r>
              <a:rPr lang="en-US" dirty="0"/>
              <a:t>Whitlock Ave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-2062" y="2362196"/>
          <a:ext cx="7164860" cy="41431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7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9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128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Subway Station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/>
                        <a:t>Annual</a:t>
                      </a:r>
                    </a:p>
                    <a:p>
                      <a:pPr algn="ctr"/>
                      <a:r>
                        <a:rPr lang="en-US" sz="1000" dirty="0"/>
                        <a:t>Ridership</a:t>
                      </a:r>
                    </a:p>
                    <a:p>
                      <a:pPr algn="ctr"/>
                      <a:r>
                        <a:rPr lang="en-US" sz="1000" dirty="0"/>
                        <a:t>(2012)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Annual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Ridership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(2016)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% Change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/>
                        <a:t>(2011-2016)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4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/>
                        <a:t>Intervale</a:t>
                      </a:r>
                      <a:r>
                        <a:rPr lang="en-US" sz="1000" b="1" baseline="0" dirty="0"/>
                        <a:t> Ave</a:t>
                      </a:r>
                    </a:p>
                    <a:p>
                      <a:pPr algn="ctr"/>
                      <a:r>
                        <a:rPr lang="en-US" sz="1000" b="1" baseline="0" dirty="0"/>
                        <a:t>(2/5)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937,280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1,061,240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13.2%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4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Simpson St</a:t>
                      </a:r>
                    </a:p>
                    <a:p>
                      <a:pPr algn="ctr"/>
                      <a:r>
                        <a:rPr lang="en-US" sz="1000" b="1" dirty="0"/>
                        <a:t>(2/5)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2,810,789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3,046,838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8.4%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4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Freeman</a:t>
                      </a:r>
                      <a:r>
                        <a:rPr lang="en-US" sz="1000" b="1" baseline="0" dirty="0"/>
                        <a:t> St</a:t>
                      </a:r>
                    </a:p>
                    <a:p>
                      <a:pPr algn="ctr"/>
                      <a:r>
                        <a:rPr lang="en-US" sz="1000" b="1" baseline="0" dirty="0"/>
                        <a:t>(2/5)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1,393,186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1,588,448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4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174</a:t>
                      </a:r>
                      <a:r>
                        <a:rPr lang="en-US" sz="1000" b="1" baseline="0" dirty="0"/>
                        <a:t> St</a:t>
                      </a:r>
                    </a:p>
                    <a:p>
                      <a:pPr algn="ctr"/>
                      <a:r>
                        <a:rPr lang="en-US" sz="1000" b="1" baseline="0" dirty="0"/>
                        <a:t>(2/5)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2,152,009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2,411,413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12.1%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4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Hunts</a:t>
                      </a:r>
                      <a:r>
                        <a:rPr lang="en-US" sz="1000" b="1" baseline="0" dirty="0"/>
                        <a:t> Point Ave</a:t>
                      </a:r>
                    </a:p>
                    <a:p>
                      <a:pPr algn="ctr"/>
                      <a:r>
                        <a:rPr lang="en-US" sz="1000" b="1" baseline="0" dirty="0"/>
                        <a:t>(6)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3,204,779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3,269,585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4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Whitlock</a:t>
                      </a:r>
                      <a:r>
                        <a:rPr lang="en-US" sz="1000" b="1" baseline="0" dirty="0"/>
                        <a:t> Ave</a:t>
                      </a:r>
                    </a:p>
                    <a:p>
                      <a:pPr algn="ctr"/>
                      <a:r>
                        <a:rPr lang="en-US" sz="1000" b="1" baseline="0" dirty="0"/>
                        <a:t>(6)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524,988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571,352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8.8%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4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Bronx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145,029,400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153,079,012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5.6%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1483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/>
                        <a:t>System Total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1,654,582,265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dirty="0"/>
                        <a:t>1,756,814,800</a:t>
                      </a:r>
                      <a:endParaRPr lang="en-US" sz="1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6.2%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75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44" y="2512"/>
            <a:ext cx="5024916" cy="6502832"/>
          </a:xfrm>
          <a:prstGeom prst="rect">
            <a:avLst/>
          </a:prstGeom>
        </p:spPr>
      </p:pic>
      <p:sp>
        <p:nvSpPr>
          <p:cNvPr id="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165145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sz="1400" dirty="0"/>
              <a:t>Bx4/4A (The Hub </a:t>
            </a:r>
            <a:r>
              <a:rPr lang="en-US" sz="1400" dirty="0">
                <a:sym typeface="Wingdings" panose="05000000000000000000" pitchFamily="2" charset="2"/>
              </a:rPr>
              <a:t> </a:t>
            </a:r>
            <a:r>
              <a:rPr lang="en-US" sz="1400" dirty="0"/>
              <a:t>Westchester Square)</a:t>
            </a:r>
          </a:p>
          <a:p>
            <a:r>
              <a:rPr lang="en-US" sz="1400" dirty="0"/>
              <a:t>Bx5 (Pelham Bay Park </a:t>
            </a:r>
            <a:r>
              <a:rPr lang="en-US" sz="1400" dirty="0">
                <a:sym typeface="Wingdings" panose="05000000000000000000" pitchFamily="2" charset="2"/>
              </a:rPr>
              <a:t> Hunts Point</a:t>
            </a:r>
            <a:r>
              <a:rPr lang="en-US" sz="1400" dirty="0"/>
              <a:t>)</a:t>
            </a:r>
          </a:p>
          <a:p>
            <a:r>
              <a:rPr lang="en-US" sz="1400" dirty="0"/>
              <a:t>Bx6 Local/SBS (Hunts Point, Bronx </a:t>
            </a:r>
            <a:r>
              <a:rPr lang="en-US" sz="1400" dirty="0">
                <a:sym typeface="Wingdings" panose="05000000000000000000" pitchFamily="2" charset="2"/>
              </a:rPr>
              <a:t> Washington Heights, Manhattan</a:t>
            </a:r>
            <a:r>
              <a:rPr lang="en-US" sz="1400" dirty="0"/>
              <a:t>)</a:t>
            </a:r>
          </a:p>
          <a:p>
            <a:r>
              <a:rPr lang="en-US" sz="1400" dirty="0"/>
              <a:t>Bx11 (Longwood, Bronx </a:t>
            </a:r>
            <a:r>
              <a:rPr lang="en-US" sz="1400" dirty="0">
                <a:sym typeface="Wingdings" panose="05000000000000000000" pitchFamily="2" charset="2"/>
              </a:rPr>
              <a:t> GW Bridge Bus Station, Manhattan</a:t>
            </a:r>
            <a:r>
              <a:rPr lang="en-US" sz="1400" dirty="0"/>
              <a:t>)</a:t>
            </a:r>
          </a:p>
          <a:p>
            <a:r>
              <a:rPr lang="en-US" sz="1400" dirty="0"/>
              <a:t>Bx17 (Mott Haven </a:t>
            </a:r>
            <a:r>
              <a:rPr lang="en-US" sz="1400" dirty="0">
                <a:sym typeface="Wingdings" panose="05000000000000000000" pitchFamily="2" charset="2"/>
              </a:rPr>
              <a:t> Fordham Plaza</a:t>
            </a:r>
            <a:r>
              <a:rPr lang="en-US" sz="1400" dirty="0"/>
              <a:t>)</a:t>
            </a:r>
          </a:p>
          <a:p>
            <a:r>
              <a:rPr lang="en-US" sz="1400" dirty="0"/>
              <a:t>Bx19 (NY Botanical Garden, Bronx </a:t>
            </a:r>
            <a:r>
              <a:rPr lang="en-US" sz="1400" dirty="0">
                <a:sym typeface="Wingdings" panose="05000000000000000000" pitchFamily="2" charset="2"/>
              </a:rPr>
              <a:t> Riverbank State Park, Manhattan</a:t>
            </a:r>
            <a:r>
              <a:rPr lang="en-US" sz="1400" dirty="0"/>
              <a:t>)</a:t>
            </a:r>
          </a:p>
          <a:p>
            <a:r>
              <a:rPr lang="en-US" sz="1400" dirty="0"/>
              <a:t>Bx21 (Westchester Square </a:t>
            </a:r>
            <a:r>
              <a:rPr lang="en-US" sz="1400" dirty="0">
                <a:sym typeface="Wingdings" panose="05000000000000000000" pitchFamily="2" charset="2"/>
              </a:rPr>
              <a:t> Mott Haven</a:t>
            </a:r>
            <a:r>
              <a:rPr lang="en-US" sz="1400" dirty="0"/>
              <a:t>)</a:t>
            </a:r>
          </a:p>
          <a:p>
            <a:r>
              <a:rPr lang="en-US" sz="1400" dirty="0"/>
              <a:t>Bx27 (</a:t>
            </a:r>
            <a:r>
              <a:rPr lang="en-US" sz="1400" dirty="0" err="1"/>
              <a:t>Clasons</a:t>
            </a:r>
            <a:r>
              <a:rPr lang="en-US" sz="1400" dirty="0"/>
              <a:t> Point </a:t>
            </a:r>
            <a:r>
              <a:rPr lang="en-US" sz="1400" dirty="0">
                <a:sym typeface="Wingdings" panose="05000000000000000000" pitchFamily="2" charset="2"/>
              </a:rPr>
              <a:t> Soundview or Hunts Point</a:t>
            </a:r>
            <a:r>
              <a:rPr lang="en-US" sz="1400" dirty="0"/>
              <a:t>)</a:t>
            </a:r>
          </a:p>
          <a:p>
            <a:r>
              <a:rPr lang="en-US" sz="1400" dirty="0"/>
              <a:t>Bx35 (Hunts Point, Bronx </a:t>
            </a:r>
            <a:r>
              <a:rPr lang="en-US" sz="1400" dirty="0">
                <a:sym typeface="Wingdings" panose="05000000000000000000" pitchFamily="2" charset="2"/>
              </a:rPr>
              <a:t> Washington Heights, Manhattan)</a:t>
            </a:r>
          </a:p>
          <a:p>
            <a:r>
              <a:rPr lang="en-US" sz="1400" dirty="0"/>
              <a:t>Bx36 Local/Limited (Soundview, Bronx </a:t>
            </a:r>
            <a:r>
              <a:rPr lang="en-US" sz="1400" dirty="0">
                <a:sym typeface="Wingdings" panose="05000000000000000000" pitchFamily="2" charset="2"/>
              </a:rPr>
              <a:t> Washington Heights, Manhattan)</a:t>
            </a:r>
            <a:endParaRPr lang="en-US" sz="1400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-2059" y="3886200"/>
          <a:ext cx="7167201" cy="2619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9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9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9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81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Rank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Bus 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Daily</a:t>
                      </a:r>
                      <a:r>
                        <a:rPr lang="en-US" sz="900" baseline="0" dirty="0">
                          <a:latin typeface="+mj-lt"/>
                        </a:rPr>
                        <a:t> </a:t>
                      </a:r>
                      <a:r>
                        <a:rPr lang="en-US" sz="900" dirty="0">
                          <a:latin typeface="+mj-lt"/>
                        </a:rPr>
                        <a:t>Boarding + Alighting</a:t>
                      </a:r>
                      <a:r>
                        <a:rPr lang="en-US" sz="900" baseline="0" dirty="0">
                          <a:latin typeface="+mj-lt"/>
                        </a:rPr>
                        <a:t> (2015)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81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HUNTS POINT AV/E 163 ST (BX6)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4,103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81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 FARMS RD/WESTCHESTER AV (BX35)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2,734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1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 163 ST/HOE AV (BX5)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2,674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81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 FARMS RD/HOE AV (BX27)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2,672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81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SOUTHERN BL/E 174 ST (BX19)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1,982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81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HUNTS POINT AV/SOUTHERN BL (BX5)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1,976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81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 174 ST/BRYANT AV (BX36)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1,974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81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SOUTHERN BL/HUNTS POINT AV (BX19)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1,787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81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SOUTHERN BL/E 163 ST (BX19)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1,685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8104"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+mj-lt"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 FARMS RD/WESTCHESTER AV (BX27)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1,667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5712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5&quot;&gt;&lt;elem m_fUsage=&quot;7.14469714221855940000E+000&quot;&gt;&lt;m_msothmcolidx val=&quot;0&quot;/&gt;&lt;m_rgb r=&quot;C0&quot; g=&quot;50&quot; b=&quot;46&quot;/&gt;&lt;m_nBrightness val=&quot;0&quot;/&gt;&lt;/elem&gt;&lt;elem m_fUsage=&quot;1.64989952002909560000E+000&quot;&gt;&lt;m_msothmcolidx val=&quot;0&quot;/&gt;&lt;m_rgb r=&quot;FF&quot; g=&quot;C0&quot; b=&quot;00&quot;/&gt;&lt;m_nBrightness val=&quot;0&quot;/&gt;&lt;/elem&gt;&lt;elem m_fUsage=&quot;1.18005658274236520000E+000&quot;&gt;&lt;m_msothmcolidx val=&quot;0&quot;/&gt;&lt;m_rgb r=&quot;70&quot; g=&quot;AD&quot; b=&quot;47&quot;/&gt;&lt;m_nBrightness val=&quot;0&quot;/&gt;&lt;/elem&gt;&lt;elem m_fUsage=&quot;1.59849711762873640000E-002&quot;&gt;&lt;m_msothmcolidx val=&quot;0&quot;/&gt;&lt;m_rgb r=&quot;4F&quot; g=&quot;62&quot; b=&quot;28&quot;/&gt;&lt;m_nBrightness val=&quot;0&quot;/&gt;&lt;/elem&gt;&lt;elem m_fUsage=&quot;8.42132274670922760000E-003&quot;&gt;&lt;m_msothmcolidx val=&quot;0&quot;/&gt;&lt;m_rgb r=&quot;C0&quot; g=&quot;00&quot; b=&quot;0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MEKKOFORMATS" val="&lt;MekkoFormats&gt;&lt;NumberFormat DecimalSeparator=&quot;.&quot; ThousandSeparator=&quot;,&quot; NegativeNumberFormat=&quot;1&quot; /&gt;&lt;Font&gt;&lt;Output_Font_Name Default=&quot;Verdana&quot; UsePPTTheme=&quot;True&quot; /&gt;&lt;/Font&gt;&lt;/MekkoFormats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CP PPT Template (Letter)">
  <a:themeElements>
    <a:clrScheme name="DCP Color Palette">
      <a:dk1>
        <a:srgbClr val="000000"/>
      </a:dk1>
      <a:lt1>
        <a:sysClr val="window" lastClr="FFFFFF"/>
      </a:lt1>
      <a:dk2>
        <a:srgbClr val="EDA471"/>
      </a:dk2>
      <a:lt2>
        <a:srgbClr val="EB212F"/>
      </a:lt2>
      <a:accent1>
        <a:srgbClr val="13527B"/>
      </a:accent1>
      <a:accent2>
        <a:srgbClr val="00B0F0"/>
      </a:accent2>
      <a:accent3>
        <a:srgbClr val="92D050"/>
      </a:accent3>
      <a:accent4>
        <a:srgbClr val="FFC000"/>
      </a:accent4>
      <a:accent5>
        <a:srgbClr val="DB691B"/>
      </a:accent5>
      <a:accent6>
        <a:srgbClr val="7030A0"/>
      </a:accent6>
      <a:hlink>
        <a:srgbClr val="1B83CB"/>
      </a:hlink>
      <a:folHlink>
        <a:srgbClr val="C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CP PowerPoint Template_Letter_vTested" id="{7EAD8072-8799-4D6B-A95F-0C925DE47716}" vid="{D8401CD1-AFB0-4FD9-BC64-2626DEEF22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26528</TotalTime>
  <Words>4639</Words>
  <Application>Microsoft Office PowerPoint</Application>
  <PresentationFormat>Widescreen</PresentationFormat>
  <Paragraphs>1017</Paragraphs>
  <Slides>40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DCP PPT Template (Letter)</vt:lpstr>
      <vt:lpstr>think-cell Slide</vt:lpstr>
      <vt:lpstr>Southern Boulevard TRANSPORTATION Study (draft)</vt:lpstr>
      <vt:lpstr>PowerPoint Presentation</vt:lpstr>
      <vt:lpstr>Background</vt:lpstr>
      <vt:lpstr>Land Use</vt:lpstr>
      <vt:lpstr>Major Transportation &amp; Open Space Resources</vt:lpstr>
      <vt:lpstr>Commuting Characteristics (Residents)</vt:lpstr>
      <vt:lpstr>Commuting Characteristics (Workers)</vt:lpstr>
      <vt:lpstr>Subway</vt:lpstr>
      <vt:lpstr>Bus</vt:lpstr>
      <vt:lpstr>Transit Hub</vt:lpstr>
      <vt:lpstr>Bicycle</vt:lpstr>
      <vt:lpstr>Traffic LOS</vt:lpstr>
      <vt:lpstr>Traffic LOS</vt:lpstr>
      <vt:lpstr>Crash &amp; KSI</vt:lpstr>
      <vt:lpstr>NYSDOT Arthur Sheridan Enhancement Project</vt:lpstr>
      <vt:lpstr>Penn Station Access</vt:lpstr>
      <vt:lpstr>PowerPoint Presentation</vt:lpstr>
      <vt:lpstr>Issues &amp; Opportunities</vt:lpstr>
      <vt:lpstr>Under the Els</vt:lpstr>
      <vt:lpstr>Under the Els</vt:lpstr>
      <vt:lpstr>Under the Els</vt:lpstr>
      <vt:lpstr>Under the Els</vt:lpstr>
      <vt:lpstr>Southern Blvd BID</vt:lpstr>
      <vt:lpstr>Southern Blvd BID – Pedestrian Retail Corridor Improvement</vt:lpstr>
      <vt:lpstr>Southern Blvd BID – Pedestrian Retail Corridor Improvement</vt:lpstr>
      <vt:lpstr>Southern Blvd BID – Major Intersection Safety Improvement</vt:lpstr>
      <vt:lpstr>Southern Blvd BID – Reimagine Bus Terminal</vt:lpstr>
      <vt:lpstr>Southern Blvd BID – Simpson St Triangle Pedestrian Plaza</vt:lpstr>
      <vt:lpstr>Parks &amp; Open Space</vt:lpstr>
      <vt:lpstr>Parks &amp; Open Space – Louis Nine Blvd Connection</vt:lpstr>
      <vt:lpstr>Parks &amp; Open Space – 174 St Connection</vt:lpstr>
      <vt:lpstr>Parks &amp; Open Space – Crotona Park East</vt:lpstr>
      <vt:lpstr>Parks &amp; Open Space – Horseshoe Park Triangle</vt:lpstr>
      <vt:lpstr>Westchester Ave Corridor</vt:lpstr>
      <vt:lpstr>Westchester Ave Corridor – 163 St / Rev James A Polite Ave</vt:lpstr>
      <vt:lpstr>Westchester Ave Corridor – Hoe Ave</vt:lpstr>
      <vt:lpstr>Westchester Ave Corridor – Longfellow Ave / 167 St</vt:lpstr>
      <vt:lpstr>Westchester Ave Corridor – Longfellow Ave / 167 St</vt:lpstr>
      <vt:lpstr>Westchester Ave Corridor – Whitlock Ave</vt:lpstr>
      <vt:lpstr>Westchester Ave Corridor – Whitlock Ave (Freeman St / Boone Ave)</vt:lpstr>
    </vt:vector>
  </TitlesOfParts>
  <Company>DCP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Yijun Ma</dc:creator>
  <cp:lastModifiedBy>Yijun Ma (DCP)</cp:lastModifiedBy>
  <cp:revision>5623</cp:revision>
  <cp:lastPrinted>2016-10-31T17:57:02Z</cp:lastPrinted>
  <dcterms:created xsi:type="dcterms:W3CDTF">2016-08-30T14:31:26Z</dcterms:created>
  <dcterms:modified xsi:type="dcterms:W3CDTF">2022-05-02T16:47:05Z</dcterms:modified>
</cp:coreProperties>
</file>